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41"/>
  </p:handoutMasterIdLst>
  <p:sldIdLst>
    <p:sldId id="256" r:id="rId4"/>
    <p:sldId id="751" r:id="rId5"/>
    <p:sldId id="279" r:id="rId6"/>
    <p:sldId id="759" r:id="rId8"/>
    <p:sldId id="760" r:id="rId9"/>
    <p:sldId id="829" r:id="rId10"/>
    <p:sldId id="781" r:id="rId11"/>
    <p:sldId id="830" r:id="rId12"/>
    <p:sldId id="832" r:id="rId13"/>
    <p:sldId id="833" r:id="rId14"/>
    <p:sldId id="834" r:id="rId15"/>
    <p:sldId id="835" r:id="rId16"/>
    <p:sldId id="837" r:id="rId17"/>
    <p:sldId id="838" r:id="rId18"/>
    <p:sldId id="839" r:id="rId19"/>
    <p:sldId id="841" r:id="rId20"/>
    <p:sldId id="842" r:id="rId21"/>
    <p:sldId id="822" r:id="rId22"/>
    <p:sldId id="843" r:id="rId23"/>
    <p:sldId id="844" r:id="rId24"/>
    <p:sldId id="845" r:id="rId25"/>
    <p:sldId id="846" r:id="rId26"/>
    <p:sldId id="847" r:id="rId27"/>
    <p:sldId id="784" r:id="rId28"/>
    <p:sldId id="848" r:id="rId29"/>
    <p:sldId id="849" r:id="rId30"/>
    <p:sldId id="857" r:id="rId31"/>
    <p:sldId id="858" r:id="rId32"/>
    <p:sldId id="859" r:id="rId33"/>
    <p:sldId id="785" r:id="rId34"/>
    <p:sldId id="860" r:id="rId35"/>
    <p:sldId id="861" r:id="rId36"/>
    <p:sldId id="862" r:id="rId37"/>
    <p:sldId id="863" r:id="rId38"/>
    <p:sldId id="864" r:id="rId39"/>
    <p:sldId id="270" r:id="rId40"/>
  </p:sldIdLst>
  <p:sldSz cx="12192000" cy="6858000"/>
  <p:notesSz cx="7103745" cy="10234295"/>
  <p:embeddedFontLst>
    <p:embeddedFont>
      <p:font typeface="黑体" panose="02010609060101010101" charset="-122"/>
      <p:regular r:id="rId46"/>
    </p:embeddedFont>
    <p:embeddedFont>
      <p:font typeface="微软雅黑" panose="020B0503020204020204" charset="-122"/>
      <p:regular r:id="rId47"/>
    </p:embeddedFont>
    <p:embeddedFont>
      <p:font typeface="华文细黑" panose="02010600040101010101" charset="-122"/>
      <p:regular r:id="rId48"/>
    </p:embeddedFont>
    <p:embeddedFont>
      <p:font typeface="Calibri" panose="020F0502020204030204" pitchFamily="34" charset="0"/>
      <p:regular r:id="rId49"/>
      <p:bold r:id="rId50"/>
      <p:italic r:id="rId51"/>
      <p:boldItalic r:id="rId52"/>
    </p:embeddedFont>
    <p:embeddedFont>
      <p:font typeface="等线" panose="02010600030101010101" charset="-122"/>
      <p:regular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1AA3AA"/>
    <a:srgbClr val="3498DB"/>
    <a:srgbClr val="2E75B6"/>
    <a:srgbClr val="4472C4"/>
    <a:srgbClr val="25C4FF"/>
    <a:srgbClr val="359EFF"/>
    <a:srgbClr val="8EC0B9"/>
    <a:srgbClr val="DAE3F3"/>
    <a:srgbClr val="F3B9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3" Type="http://schemas.openxmlformats.org/officeDocument/2006/relationships/font" Target="fonts/font8.fntdata"/><Relationship Id="rId52" Type="http://schemas.openxmlformats.org/officeDocument/2006/relationships/font" Target="fonts/font7.fntdata"/><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2.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4" Type="http://schemas.openxmlformats.org/officeDocument/2006/relationships/slideLayout" Target="../slideLayouts/slideLayout1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1" Type="http://schemas.openxmlformats.org/officeDocument/2006/relationships/slideLayout" Target="../slideLayouts/slideLayout14.xml"/><Relationship Id="rId10" Type="http://schemas.openxmlformats.org/officeDocument/2006/relationships/tags" Target="../tags/tag42.xml"/><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1" Type="http://schemas.openxmlformats.org/officeDocument/2006/relationships/slideLayout" Target="../slideLayouts/slideLayout14.xml"/><Relationship Id="rId40" Type="http://schemas.openxmlformats.org/officeDocument/2006/relationships/tags" Target="../tags/tag82.xml"/><Relationship Id="rId4" Type="http://schemas.openxmlformats.org/officeDocument/2006/relationships/tags" Target="../tags/tag46.xml"/><Relationship Id="rId39" Type="http://schemas.openxmlformats.org/officeDocument/2006/relationships/tags" Target="../tags/tag81.xml"/><Relationship Id="rId38" Type="http://schemas.openxmlformats.org/officeDocument/2006/relationships/tags" Target="../tags/tag80.xml"/><Relationship Id="rId37" Type="http://schemas.openxmlformats.org/officeDocument/2006/relationships/tags" Target="../tags/tag79.xml"/><Relationship Id="rId36" Type="http://schemas.openxmlformats.org/officeDocument/2006/relationships/tags" Target="../tags/tag78.xml"/><Relationship Id="rId35" Type="http://schemas.openxmlformats.org/officeDocument/2006/relationships/tags" Target="../tags/tag77.xml"/><Relationship Id="rId34" Type="http://schemas.openxmlformats.org/officeDocument/2006/relationships/tags" Target="../tags/tag76.xml"/><Relationship Id="rId33" Type="http://schemas.openxmlformats.org/officeDocument/2006/relationships/tags" Target="../tags/tag75.xml"/><Relationship Id="rId32" Type="http://schemas.openxmlformats.org/officeDocument/2006/relationships/tags" Target="../tags/tag74.xml"/><Relationship Id="rId31" Type="http://schemas.openxmlformats.org/officeDocument/2006/relationships/tags" Target="../tags/tag73.xml"/><Relationship Id="rId30" Type="http://schemas.openxmlformats.org/officeDocument/2006/relationships/tags" Target="../tags/tag72.xml"/><Relationship Id="rId3" Type="http://schemas.openxmlformats.org/officeDocument/2006/relationships/tags" Target="../tags/tag45.xml"/><Relationship Id="rId29" Type="http://schemas.openxmlformats.org/officeDocument/2006/relationships/tags" Target="../tags/tag71.xml"/><Relationship Id="rId28" Type="http://schemas.openxmlformats.org/officeDocument/2006/relationships/tags" Target="../tags/tag70.xml"/><Relationship Id="rId27" Type="http://schemas.openxmlformats.org/officeDocument/2006/relationships/tags" Target="../tags/tag69.xml"/><Relationship Id="rId26" Type="http://schemas.openxmlformats.org/officeDocument/2006/relationships/tags" Target="../tags/tag68.xml"/><Relationship Id="rId25" Type="http://schemas.openxmlformats.org/officeDocument/2006/relationships/tags" Target="../tags/tag67.xml"/><Relationship Id="rId24" Type="http://schemas.openxmlformats.org/officeDocument/2006/relationships/tags" Target="../tags/tag66.xml"/><Relationship Id="rId23" Type="http://schemas.openxmlformats.org/officeDocument/2006/relationships/tags" Target="../tags/tag65.xml"/><Relationship Id="rId22" Type="http://schemas.openxmlformats.org/officeDocument/2006/relationships/tags" Target="../tags/tag64.xml"/><Relationship Id="rId21" Type="http://schemas.openxmlformats.org/officeDocument/2006/relationships/tags" Target="../tags/tag63.xml"/><Relationship Id="rId20" Type="http://schemas.openxmlformats.org/officeDocument/2006/relationships/tags" Target="../tags/tag62.xml"/><Relationship Id="rId2" Type="http://schemas.openxmlformats.org/officeDocument/2006/relationships/tags" Target="../tags/tag44.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1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8" Type="http://schemas.openxmlformats.org/officeDocument/2006/relationships/slideLayout" Target="../slideLayouts/slideLayout14.xml"/><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3" Type="http://schemas.openxmlformats.org/officeDocument/2006/relationships/slideLayout" Target="../slideLayouts/slideLayout14.xml"/><Relationship Id="rId22" Type="http://schemas.openxmlformats.org/officeDocument/2006/relationships/tags" Target="../tags/tag121.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tags" Target="../tags/tag101.xml"/><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3" Type="http://schemas.openxmlformats.org/officeDocument/2006/relationships/slideLayout" Target="../slideLayouts/slideLayout14.xml"/><Relationship Id="rId32" Type="http://schemas.openxmlformats.org/officeDocument/2006/relationships/tags" Target="../tags/tag153.xml"/><Relationship Id="rId31" Type="http://schemas.openxmlformats.org/officeDocument/2006/relationships/tags" Target="../tags/tag152.xml"/><Relationship Id="rId30" Type="http://schemas.openxmlformats.org/officeDocument/2006/relationships/tags" Target="../tags/tag151.xml"/><Relationship Id="rId3" Type="http://schemas.openxmlformats.org/officeDocument/2006/relationships/tags" Target="../tags/tag124.xml"/><Relationship Id="rId29" Type="http://schemas.openxmlformats.org/officeDocument/2006/relationships/tags" Target="../tags/tag150.xml"/><Relationship Id="rId28" Type="http://schemas.openxmlformats.org/officeDocument/2006/relationships/tags" Target="../tags/tag149.xml"/><Relationship Id="rId27" Type="http://schemas.openxmlformats.org/officeDocument/2006/relationships/tags" Target="../tags/tag148.xml"/><Relationship Id="rId26" Type="http://schemas.openxmlformats.org/officeDocument/2006/relationships/tags" Target="../tags/tag147.xml"/><Relationship Id="rId25" Type="http://schemas.openxmlformats.org/officeDocument/2006/relationships/tags" Target="../tags/tag146.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1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8" Type="http://schemas.openxmlformats.org/officeDocument/2006/relationships/slideLayout" Target="../slideLayouts/slideLayout14.xml"/><Relationship Id="rId27" Type="http://schemas.openxmlformats.org/officeDocument/2006/relationships/tags" Target="../tags/tag180.xml"/><Relationship Id="rId26" Type="http://schemas.openxmlformats.org/officeDocument/2006/relationships/tags" Target="../tags/tag179.xml"/><Relationship Id="rId25" Type="http://schemas.openxmlformats.org/officeDocument/2006/relationships/tags" Target="../tags/tag178.xml"/><Relationship Id="rId24" Type="http://schemas.openxmlformats.org/officeDocument/2006/relationships/tags" Target="../tags/tag177.xml"/><Relationship Id="rId23" Type="http://schemas.openxmlformats.org/officeDocument/2006/relationships/tags" Target="../tags/tag176.xml"/><Relationship Id="rId22" Type="http://schemas.openxmlformats.org/officeDocument/2006/relationships/tags" Target="../tags/tag175.xml"/><Relationship Id="rId21" Type="http://schemas.openxmlformats.org/officeDocument/2006/relationships/tags" Target="../tags/tag174.xml"/><Relationship Id="rId20" Type="http://schemas.openxmlformats.org/officeDocument/2006/relationships/tags" Target="../tags/tag173.xml"/><Relationship Id="rId2" Type="http://schemas.openxmlformats.org/officeDocument/2006/relationships/tags" Target="../tags/tag155.xml"/><Relationship Id="rId19" Type="http://schemas.openxmlformats.org/officeDocument/2006/relationships/tags" Target="../tags/tag172.xml"/><Relationship Id="rId18" Type="http://schemas.openxmlformats.org/officeDocument/2006/relationships/tags" Target="../tags/tag171.xml"/><Relationship Id="rId17" Type="http://schemas.openxmlformats.org/officeDocument/2006/relationships/tags" Target="../tags/tag170.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tags" Target="../tags/tag15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23.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5" Type="http://schemas.openxmlformats.org/officeDocument/2006/relationships/slideLayout" Target="../slideLayouts/slideLayout14.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image" Target="../media/image14.jpeg"/><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4" Type="http://schemas.openxmlformats.org/officeDocument/2006/relationships/slideLayout" Target="../slideLayouts/slideLayout8.xml"/><Relationship Id="rId53" Type="http://schemas.openxmlformats.org/officeDocument/2006/relationships/tags" Target="../tags/tag257.xml"/><Relationship Id="rId52" Type="http://schemas.openxmlformats.org/officeDocument/2006/relationships/tags" Target="../tags/tag256.xml"/><Relationship Id="rId51" Type="http://schemas.openxmlformats.org/officeDocument/2006/relationships/tags" Target="../tags/tag255.xml"/><Relationship Id="rId50" Type="http://schemas.openxmlformats.org/officeDocument/2006/relationships/tags" Target="../tags/tag254.xml"/><Relationship Id="rId5" Type="http://schemas.openxmlformats.org/officeDocument/2006/relationships/tags" Target="../tags/tag209.xml"/><Relationship Id="rId49" Type="http://schemas.openxmlformats.org/officeDocument/2006/relationships/tags" Target="../tags/tag253.xml"/><Relationship Id="rId48" Type="http://schemas.openxmlformats.org/officeDocument/2006/relationships/tags" Target="../tags/tag252.xml"/><Relationship Id="rId47" Type="http://schemas.openxmlformats.org/officeDocument/2006/relationships/tags" Target="../tags/tag251.xml"/><Relationship Id="rId46" Type="http://schemas.openxmlformats.org/officeDocument/2006/relationships/tags" Target="../tags/tag250.xml"/><Relationship Id="rId45" Type="http://schemas.openxmlformats.org/officeDocument/2006/relationships/tags" Target="../tags/tag249.xml"/><Relationship Id="rId44" Type="http://schemas.openxmlformats.org/officeDocument/2006/relationships/tags" Target="../tags/tag248.xml"/><Relationship Id="rId43" Type="http://schemas.openxmlformats.org/officeDocument/2006/relationships/tags" Target="../tags/tag247.xml"/><Relationship Id="rId42" Type="http://schemas.openxmlformats.org/officeDocument/2006/relationships/tags" Target="../tags/tag246.xml"/><Relationship Id="rId41" Type="http://schemas.openxmlformats.org/officeDocument/2006/relationships/tags" Target="../tags/tag245.xml"/><Relationship Id="rId40" Type="http://schemas.openxmlformats.org/officeDocument/2006/relationships/tags" Target="../tags/tag244.xml"/><Relationship Id="rId4" Type="http://schemas.openxmlformats.org/officeDocument/2006/relationships/tags" Target="../tags/tag208.xml"/><Relationship Id="rId39" Type="http://schemas.openxmlformats.org/officeDocument/2006/relationships/tags" Target="../tags/tag243.xml"/><Relationship Id="rId38" Type="http://schemas.openxmlformats.org/officeDocument/2006/relationships/tags" Target="../tags/tag242.xml"/><Relationship Id="rId37" Type="http://schemas.openxmlformats.org/officeDocument/2006/relationships/tags" Target="../tags/tag241.xml"/><Relationship Id="rId36" Type="http://schemas.openxmlformats.org/officeDocument/2006/relationships/tags" Target="../tags/tag240.xml"/><Relationship Id="rId35" Type="http://schemas.openxmlformats.org/officeDocument/2006/relationships/tags" Target="../tags/tag239.xml"/><Relationship Id="rId34" Type="http://schemas.openxmlformats.org/officeDocument/2006/relationships/tags" Target="../tags/tag238.xml"/><Relationship Id="rId33" Type="http://schemas.openxmlformats.org/officeDocument/2006/relationships/tags" Target="../tags/tag237.xml"/><Relationship Id="rId32" Type="http://schemas.openxmlformats.org/officeDocument/2006/relationships/tags" Target="../tags/tag236.xml"/><Relationship Id="rId31" Type="http://schemas.openxmlformats.org/officeDocument/2006/relationships/tags" Target="../tags/tag235.xml"/><Relationship Id="rId30" Type="http://schemas.openxmlformats.org/officeDocument/2006/relationships/tags" Target="../tags/tag234.xml"/><Relationship Id="rId3" Type="http://schemas.openxmlformats.org/officeDocument/2006/relationships/tags" Target="../tags/tag207.xml"/><Relationship Id="rId29" Type="http://schemas.openxmlformats.org/officeDocument/2006/relationships/tags" Target="../tags/tag233.xml"/><Relationship Id="rId28" Type="http://schemas.openxmlformats.org/officeDocument/2006/relationships/tags" Target="../tags/tag232.xml"/><Relationship Id="rId27" Type="http://schemas.openxmlformats.org/officeDocument/2006/relationships/tags" Target="../tags/tag231.xml"/><Relationship Id="rId26" Type="http://schemas.openxmlformats.org/officeDocument/2006/relationships/tags" Target="../tags/tag230.xml"/><Relationship Id="rId25" Type="http://schemas.openxmlformats.org/officeDocument/2006/relationships/tags" Target="../tags/tag229.xml"/><Relationship Id="rId24" Type="http://schemas.openxmlformats.org/officeDocument/2006/relationships/tags" Target="../tags/tag228.xml"/><Relationship Id="rId23" Type="http://schemas.openxmlformats.org/officeDocument/2006/relationships/tags" Target="../tags/tag227.xml"/><Relationship Id="rId22" Type="http://schemas.openxmlformats.org/officeDocument/2006/relationships/tags" Target="../tags/tag226.xml"/><Relationship Id="rId21" Type="http://schemas.openxmlformats.org/officeDocument/2006/relationships/tags" Target="../tags/tag225.xml"/><Relationship Id="rId20" Type="http://schemas.openxmlformats.org/officeDocument/2006/relationships/tags" Target="../tags/tag224.xml"/><Relationship Id="rId2" Type="http://schemas.openxmlformats.org/officeDocument/2006/relationships/tags" Target="../tags/tag206.xml"/><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tags" Target="../tags/tag221.xml"/><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5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5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6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卫生</a:t>
            </a: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法律法规</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 </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63395" y="1663700"/>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中国卫生法律法规的</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结构形式</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24705"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（二）卫生法律法规关系的客体</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24705"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61568"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（三）卫生法律法规关系的内容</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61885"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89430"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（一）卫生法律法规关系的主体</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89430" y="225933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838960" y="2456180"/>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2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我国卫生法律法规关系的主体是指卫生法律法规的参加者，具体指享受权利、承担义务的单位和个人。包括卫生行政部门、社会医疗卫生保健机构、与医疗卫生单位发生直接或间接关系的企事业单位、我国公民和境内的外国人。</a:t>
            </a:r>
            <a:endParaRPr lang="zh-CN" altLang="en-US" sz="12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550150" y="2456180"/>
            <a:ext cx="2334895" cy="2368550"/>
          </a:xfrm>
          <a:prstGeom prst="rect">
            <a:avLst/>
          </a:prstGeom>
        </p:spPr>
        <p:txBody>
          <a:bodyPr wrap="square" tIns="46800" bIns="46800"/>
          <a:p>
            <a:pPr lvl="0" algn="just" fontAlgn="base">
              <a:lnSpc>
                <a:spcPct val="120000"/>
              </a:lnSpc>
              <a:spcAft>
                <a:spcPts val="1000"/>
              </a:spcAft>
              <a:defRPr/>
            </a:pPr>
            <a:r>
              <a:rPr lang="zh-CN" altLang="en-US" sz="12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我国卫生法律法规关系的内容是卫生法律法规关系的主体依法享有的权利及承担的义务，是法律的基础。如护理人员的权利是依法实施护理服务，并获得相应的报酬，其义务是为患者提供及时、准确、周到的护理服务。如果护士不履行或者没有按要求履行其义务，将会受到卫生法律法规相应的处理。</a:t>
            </a:r>
            <a:endParaRPr lang="zh-CN" altLang="en-US" sz="12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43450" y="2456180"/>
            <a:ext cx="2334260" cy="2368550"/>
          </a:xfrm>
          <a:prstGeom prst="rect">
            <a:avLst/>
          </a:prstGeom>
        </p:spPr>
        <p:txBody>
          <a:bodyPr wrap="square" tIns="46800" bIns="46800">
            <a:normAutofit fontScale="80000"/>
          </a:bodyPr>
          <a:p>
            <a:pPr lvl="0" algn="just" fontAlgn="base">
              <a:lnSpc>
                <a:spcPct val="120000"/>
              </a:lnSpc>
              <a:spcAft>
                <a:spcPts val="1000"/>
              </a:spcAft>
              <a:defRPr/>
            </a:pPr>
            <a:r>
              <a:rPr lang="zh-CN" altLang="en-US" sz="15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法规的最终目的是保护人的生命和健康，在预防疾病、诊疗护理、优生优育、卫生保健等方面都有具体而明确的规定。具体的法律法规关系都具有各自的客体，如在药品生产中，药品是客体；在医疗护理服务活动中，各种医疗护理行为就属于卫生法律法规关系中客体的范畴。</a:t>
            </a:r>
            <a:endParaRPr lang="zh-CN" altLang="en-US" sz="15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24655"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64693"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一、中国卫生法律法规的构成要素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546100" y="1730375"/>
            <a:ext cx="10937875" cy="3889375"/>
          </a:xfrm>
          <a:prstGeom prst="roundRect">
            <a:avLst>
              <a:gd name="adj" fmla="val 0"/>
            </a:avLst>
          </a:prstGeom>
          <a:solidFill>
            <a:srgbClr val="D3ECF1">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grpSp>
        <p:nvGrpSpPr>
          <p:cNvPr id="125" name="组合 124"/>
          <p:cNvGrpSpPr/>
          <p:nvPr/>
        </p:nvGrpSpPr>
        <p:grpSpPr>
          <a:xfrm>
            <a:off x="1016000" y="2193925"/>
            <a:ext cx="5464175" cy="727075"/>
            <a:chOff x="7657" y="3740"/>
            <a:chExt cx="9414" cy="1238"/>
          </a:xfrm>
        </p:grpSpPr>
        <p:sp>
          <p:nvSpPr>
            <p:cNvPr id="103" name="任意多边形 102"/>
            <p:cNvSpPr/>
            <p:nvPr>
              <p:custDataLst>
                <p:tags r:id="rId2"/>
              </p:custDataLst>
            </p:nvPr>
          </p:nvSpPr>
          <p:spPr>
            <a:xfrm>
              <a:off x="7657" y="3740"/>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59EFF"/>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charset="-122"/>
                  <a:ea typeface="微软雅黑" panose="020B0503020204020204" charset="-122"/>
                  <a:cs typeface="+mn-cs"/>
                </a:rPr>
                <a:t>1</a:t>
              </a:r>
              <a:endParaRPr lang="en-US" b="1" strike="noStrike" spc="100" noProof="1">
                <a:solidFill>
                  <a:schemeClr val="bg1"/>
                </a:solidFill>
                <a:latin typeface="微软雅黑" panose="020B0503020204020204" charset="-122"/>
                <a:ea typeface="微软雅黑" panose="020B0503020204020204" charset="-122"/>
              </a:endParaRPr>
            </a:p>
          </p:txBody>
        </p:sp>
        <p:sp>
          <p:nvSpPr>
            <p:cNvPr id="106" name="矩形 105"/>
            <p:cNvSpPr/>
            <p:nvPr>
              <p:custDataLst>
                <p:tags r:id="rId3"/>
              </p:custDataLst>
            </p:nvPr>
          </p:nvSpPr>
          <p:spPr>
            <a:xfrm>
              <a:off x="8523" y="3811"/>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rgbClr val="359EFF"/>
                  </a:solidFill>
                  <a:uFillTx/>
                  <a:latin typeface="微软雅黑" panose="020B0503020204020204" charset="-122"/>
                  <a:ea typeface="微软雅黑" panose="020B0503020204020204" charset="-122"/>
                  <a:cs typeface="+mn-cs"/>
                </a:rPr>
                <a:t>（一）设置</a:t>
              </a:r>
              <a:endParaRPr lang="zh-CN" altLang="en-US" sz="1400" b="1" strike="noStrike" spc="100" noProof="1">
                <a:solidFill>
                  <a:srgbClr val="359EFF"/>
                </a:solidFill>
                <a:uFillTx/>
                <a:latin typeface="微软雅黑" panose="020B0503020204020204" charset="-122"/>
                <a:ea typeface="微软雅黑" panose="020B0503020204020204" charset="-122"/>
                <a:cs typeface="+mn-cs"/>
              </a:endParaRPr>
            </a:p>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charset="-122"/>
                  <a:ea typeface="微软雅黑" panose="020B0503020204020204" charset="-122"/>
                  <a:cs typeface="+mn-cs"/>
                </a:rPr>
                <a:t>设置是卫生法律法规最基本的组成部分，是指卫生法律法规中指明这一规范的内容，即允许做什么，禁止做什么，或者要求做什么的这一结构部分，这是行为规则本身。</a:t>
              </a:r>
              <a:endParaRPr lang="zh-CN" altLang="en-US" sz="1400" b="1" strike="noStrike" spc="100"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grpSp>
        <p:nvGrpSpPr>
          <p:cNvPr id="126" name="组合 125"/>
          <p:cNvGrpSpPr/>
          <p:nvPr/>
        </p:nvGrpSpPr>
        <p:grpSpPr>
          <a:xfrm>
            <a:off x="1016000" y="3271682"/>
            <a:ext cx="5473700" cy="952739"/>
            <a:chOff x="7657" y="4747"/>
            <a:chExt cx="9428" cy="1625"/>
          </a:xfrm>
        </p:grpSpPr>
        <p:sp>
          <p:nvSpPr>
            <p:cNvPr id="107" name="任意多边形 106"/>
            <p:cNvSpPr/>
            <p:nvPr>
              <p:custDataLst>
                <p:tags r:id="rId4"/>
              </p:custDataLst>
            </p:nvPr>
          </p:nvSpPr>
          <p:spPr>
            <a:xfrm>
              <a:off x="7657" y="508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5C4FF"/>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charset="-122"/>
                  <a:ea typeface="微软雅黑" panose="020B0503020204020204" charset="-122"/>
                  <a:cs typeface="+mn-cs"/>
                </a:rPr>
                <a:t>2</a:t>
              </a:r>
              <a:endParaRPr lang="en-US" b="1" strike="noStrike" spc="100" noProof="1">
                <a:solidFill>
                  <a:schemeClr val="bg1"/>
                </a:solidFill>
                <a:latin typeface="微软雅黑" panose="020B0503020204020204" charset="-122"/>
                <a:ea typeface="微软雅黑" panose="020B0503020204020204" charset="-122"/>
              </a:endParaRPr>
            </a:p>
          </p:txBody>
        </p:sp>
        <p:sp>
          <p:nvSpPr>
            <p:cNvPr id="110" name="矩形 109"/>
            <p:cNvSpPr/>
            <p:nvPr>
              <p:custDataLst>
                <p:tags r:id="rId5"/>
              </p:custDataLst>
            </p:nvPr>
          </p:nvSpPr>
          <p:spPr>
            <a:xfrm>
              <a:off x="8537" y="4747"/>
              <a:ext cx="8548" cy="1625"/>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noProof="1">
                  <a:solidFill>
                    <a:srgbClr val="25C4FF"/>
                  </a:solidFill>
                  <a:uFillTx/>
                  <a:latin typeface="微软雅黑" panose="020B0503020204020204" charset="-122"/>
                  <a:ea typeface="微软雅黑" panose="020B0503020204020204" charset="-122"/>
                  <a:cs typeface="+mn-cs"/>
                </a:rPr>
                <a:t>（二）假定</a:t>
              </a:r>
              <a:endParaRPr lang="zh-CN" altLang="en-US" sz="1400" b="1" strike="noStrike" noProof="1">
                <a:solidFill>
                  <a:srgbClr val="25C4FF"/>
                </a:solidFill>
                <a:uFillTx/>
                <a:latin typeface="微软雅黑" panose="020B0503020204020204" charset="-122"/>
                <a:ea typeface="微软雅黑" panose="020B0503020204020204" charset="-122"/>
                <a:cs typeface="+mn-cs"/>
              </a:endParaRPr>
            </a:p>
            <a:p>
              <a:pPr marL="0" lvl="0" indent="0" algn="just" fontAlgn="base">
                <a:lnSpc>
                  <a:spcPct val="120000"/>
                </a:lnSpc>
                <a:spcBef>
                  <a:spcPts val="0"/>
                </a:spcBef>
                <a:spcAft>
                  <a:spcPts val="0"/>
                </a:spcAft>
                <a:buSzPct val="100000"/>
              </a:pPr>
              <a:r>
                <a:rPr lang="zh-CN" altLang="en-US" sz="1400" b="1" strike="noStrike" noProof="1">
                  <a:solidFill>
                    <a:schemeClr val="tx1">
                      <a:lumMod val="65000"/>
                      <a:lumOff val="35000"/>
                    </a:schemeClr>
                  </a:solidFill>
                  <a:uFillTx/>
                  <a:latin typeface="微软雅黑" panose="020B0503020204020204" charset="-122"/>
                  <a:ea typeface="微软雅黑" panose="020B0503020204020204" charset="-122"/>
                  <a:cs typeface="+mn-cs"/>
                </a:rPr>
                <a:t>假定是卫生法律法规中指出适用这一规范的条件和情况的结构部分，只有符合这一规范所指出的条件，出现了这一规范所指出的情况，才能适用这一卫生法律法规。</a:t>
              </a:r>
              <a:endParaRPr lang="zh-CN" altLang="en-US" sz="1400" b="1" strike="noStrike"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grpSp>
        <p:nvGrpSpPr>
          <p:cNvPr id="127" name="组合 126"/>
          <p:cNvGrpSpPr/>
          <p:nvPr/>
        </p:nvGrpSpPr>
        <p:grpSpPr>
          <a:xfrm>
            <a:off x="1016000" y="4545965"/>
            <a:ext cx="5464175" cy="700088"/>
            <a:chOff x="7657" y="6206"/>
            <a:chExt cx="9414" cy="1194"/>
          </a:xfrm>
        </p:grpSpPr>
        <p:sp>
          <p:nvSpPr>
            <p:cNvPr id="111" name="任意多边形 110"/>
            <p:cNvSpPr/>
            <p:nvPr>
              <p:custDataLst>
                <p:tags r:id="rId6"/>
              </p:custDataLst>
            </p:nvPr>
          </p:nvSpPr>
          <p:spPr>
            <a:xfrm>
              <a:off x="7657" y="620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charset="-122"/>
                  <a:ea typeface="微软雅黑" panose="020B0503020204020204" charset="-122"/>
                  <a:cs typeface="+mn-cs"/>
                </a:rPr>
                <a:t>3</a:t>
              </a:r>
              <a:endParaRPr lang="en-US" b="1" strike="noStrike" spc="100" noProof="1">
                <a:solidFill>
                  <a:schemeClr val="bg1"/>
                </a:solidFill>
                <a:latin typeface="微软雅黑" panose="020B0503020204020204" charset="-122"/>
                <a:ea typeface="微软雅黑" panose="020B0503020204020204" charset="-122"/>
              </a:endParaRPr>
            </a:p>
          </p:txBody>
        </p:sp>
        <p:sp>
          <p:nvSpPr>
            <p:cNvPr id="114" name="矩形 113"/>
            <p:cNvSpPr/>
            <p:nvPr>
              <p:custDataLst>
                <p:tags r:id="rId7"/>
              </p:custDataLst>
            </p:nvPr>
          </p:nvSpPr>
          <p:spPr>
            <a:xfrm>
              <a:off x="8523" y="6233"/>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rgbClr val="4472C4"/>
                  </a:solidFill>
                  <a:uFillTx/>
                  <a:latin typeface="微软雅黑" panose="020B0503020204020204" charset="-122"/>
                  <a:ea typeface="微软雅黑" panose="020B0503020204020204" charset="-122"/>
                  <a:cs typeface="+mn-cs"/>
                </a:rPr>
                <a:t>（三）制裁</a:t>
              </a:r>
              <a:endParaRPr lang="zh-CN" altLang="en-US" sz="1400" b="1" strike="noStrike" spc="100" noProof="1">
                <a:solidFill>
                  <a:srgbClr val="4472C4"/>
                </a:solidFill>
                <a:uFillTx/>
                <a:latin typeface="微软雅黑" panose="020B0503020204020204" charset="-122"/>
                <a:ea typeface="微软雅黑" panose="020B0503020204020204" charset="-122"/>
                <a:cs typeface="+mn-cs"/>
              </a:endParaRPr>
            </a:p>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charset="-122"/>
                  <a:ea typeface="微软雅黑" panose="020B0503020204020204" charset="-122"/>
                  <a:cs typeface="+mn-cs"/>
                </a:rPr>
                <a:t>制裁是指卫生法律法规中规定了违反这一规范时，将要承担什么样的法律后果的部分。</a:t>
              </a:r>
              <a:endParaRPr lang="zh-CN" altLang="en-US" sz="1400" b="1" strike="noStrike" spc="100"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sp>
        <p:nvSpPr>
          <p:cNvPr id="2" name="Title 6"/>
          <p:cNvSpPr txBox="1"/>
          <p:nvPr>
            <p:custDataLst>
              <p:tags r:id="rId8"/>
            </p:custDataLst>
          </p:nvPr>
        </p:nvSpPr>
        <p:spPr>
          <a:xfrm>
            <a:off x="231407" y="97384"/>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二、中国卫生法律法规的结构组成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15315" y="1122045"/>
            <a:ext cx="10092055" cy="368300"/>
          </a:xfrm>
          <a:prstGeom prst="rect">
            <a:avLst/>
          </a:prstGeom>
          <a:noFill/>
        </p:spPr>
        <p:txBody>
          <a:bodyPr wrap="square" rtlCol="0">
            <a:spAutoFit/>
          </a:bodyPr>
          <a:p>
            <a:r>
              <a:rPr lang="zh-CN" altLang="en-US" b="1">
                <a:solidFill>
                  <a:srgbClr val="2E75B6"/>
                </a:solidFill>
              </a:rPr>
              <a:t>我国卫生法律法规在逻辑结构上通常由设置、假定、制裁三个部分组成。</a:t>
            </a:r>
            <a:endParaRPr lang="zh-CN" altLang="en-US" b="1">
              <a:solidFill>
                <a:srgbClr val="2E75B6"/>
              </a:solidFill>
            </a:endParaRPr>
          </a:p>
        </p:txBody>
      </p:sp>
      <p:pic>
        <p:nvPicPr>
          <p:cNvPr id="5" name="图片 4"/>
          <p:cNvPicPr>
            <a:picLocks noChangeAspect="1"/>
          </p:cNvPicPr>
          <p:nvPr/>
        </p:nvPicPr>
        <p:blipFill>
          <a:blip r:embed="rId9"/>
          <a:stretch>
            <a:fillRect/>
          </a:stretch>
        </p:blipFill>
        <p:spPr>
          <a:xfrm>
            <a:off x="7344410" y="2308860"/>
            <a:ext cx="3362960" cy="2874010"/>
          </a:xfrm>
          <a:prstGeom prst="round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100000">
                                          <p:val>
                                            <p:strVal val="#ppt_x"/>
                                          </p:val>
                                        </p:tav>
                                      </p:tavLst>
                                    </p:anim>
                                    <p:anim calcmode="lin" valueType="num">
                                      <p:cBhvr>
                                        <p:cTn id="8" dur="500" fill="hold"/>
                                        <p:tgtEl>
                                          <p:spTgt spid="1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p:cTn id="12" dur="500" fill="hold"/>
                                        <p:tgtEl>
                                          <p:spTgt spid="126"/>
                                        </p:tgtEl>
                                        <p:attrNameLst>
                                          <p:attrName>ppt_x</p:attrName>
                                        </p:attrNameLst>
                                      </p:cBhvr>
                                      <p:tavLst>
                                        <p:tav tm="0">
                                          <p:val>
                                            <p:strVal val="#ppt_x"/>
                                          </p:val>
                                        </p:tav>
                                        <p:tav tm="100000">
                                          <p:val>
                                            <p:strVal val="#ppt_x"/>
                                          </p:val>
                                        </p:tav>
                                      </p:tavLst>
                                    </p:anim>
                                    <p:anim calcmode="lin" valueType="num">
                                      <p:cBhvr>
                                        <p:cTn id="13" dur="500" fill="hold"/>
                                        <p:tgtEl>
                                          <p:spTgt spid="1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p:cTn id="17" dur="500" fill="hold"/>
                                        <p:tgtEl>
                                          <p:spTgt spid="127"/>
                                        </p:tgtEl>
                                        <p:attrNameLst>
                                          <p:attrName>ppt_x</p:attrName>
                                        </p:attrNameLst>
                                      </p:cBhvr>
                                      <p:tavLst>
                                        <p:tav tm="0">
                                          <p:val>
                                            <p:strVal val="#ppt_x"/>
                                          </p:val>
                                        </p:tav>
                                        <p:tav tm="100000">
                                          <p:val>
                                            <p:strVal val="#ppt_x"/>
                                          </p:val>
                                        </p:tav>
                                      </p:tavLst>
                                    </p:anim>
                                    <p:anim calcmode="lin" valueType="num">
                                      <p:cBhvr>
                                        <p:cTn id="1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590675" y="1678305"/>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中国卫生法律法规</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的分类</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4" name="组合 1"/>
          <p:cNvGrpSpPr/>
          <p:nvPr/>
        </p:nvGrpSpPr>
        <p:grpSpPr>
          <a:xfrm>
            <a:off x="907733" y="2047558"/>
            <a:ext cx="3219450" cy="3163887"/>
            <a:chOff x="1713" y="2088"/>
            <a:chExt cx="6072" cy="6234"/>
          </a:xfrm>
        </p:grpSpPr>
        <p:sp>
          <p:nvSpPr>
            <p:cNvPr id="94215" name="任意多边形 21"/>
            <p:cNvSpPr/>
            <p:nvPr>
              <p:custDataLst>
                <p:tags r:id="rId1"/>
              </p:custDataLst>
            </p:nvPr>
          </p:nvSpPr>
          <p:spPr>
            <a:xfrm>
              <a:off x="3342" y="2814"/>
              <a:ext cx="4361" cy="5509"/>
            </a:xfrm>
            <a:custGeom>
              <a:avLst/>
              <a:gdLst/>
              <a:ahLst/>
              <a:cxnLst>
                <a:cxn ang="0">
                  <a:pos x="92" y="0"/>
                </a:cxn>
                <a:cxn ang="0">
                  <a:pos x="0" y="256"/>
                </a:cxn>
                <a:cxn ang="0">
                  <a:pos x="0" y="5108"/>
                </a:cxn>
                <a:cxn ang="0">
                  <a:pos x="401" y="5509"/>
                </a:cxn>
                <a:cxn ang="0">
                  <a:pos x="4021" y="5509"/>
                </a:cxn>
                <a:cxn ang="0">
                  <a:pos x="4361" y="5334"/>
                </a:cxn>
                <a:cxn ang="0">
                  <a:pos x="4042" y="5488"/>
                </a:cxn>
                <a:cxn ang="0">
                  <a:pos x="431" y="5488"/>
                </a:cxn>
                <a:cxn ang="0">
                  <a:pos x="20" y="5077"/>
                </a:cxn>
                <a:cxn ang="0">
                  <a:pos x="20" y="226"/>
                </a:cxn>
                <a:cxn ang="0">
                  <a:pos x="92"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94216" name="任意多边形 22"/>
            <p:cNvSpPr/>
            <p:nvPr>
              <p:custDataLst>
                <p:tags r:id="rId2"/>
              </p:custDataLst>
            </p:nvPr>
          </p:nvSpPr>
          <p:spPr>
            <a:xfrm>
              <a:off x="3363" y="2642"/>
              <a:ext cx="4423" cy="5661"/>
            </a:xfrm>
            <a:custGeom>
              <a:avLst/>
              <a:gdLst/>
              <a:ahLst/>
              <a:cxnLst>
                <a:cxn ang="0">
                  <a:pos x="4423" y="5250"/>
                </a:cxn>
                <a:cxn ang="0">
                  <a:pos x="4021" y="5661"/>
                </a:cxn>
                <a:cxn ang="0">
                  <a:pos x="411" y="5661"/>
                </a:cxn>
                <a:cxn ang="0">
                  <a:pos x="0" y="5250"/>
                </a:cxn>
                <a:cxn ang="0">
                  <a:pos x="0" y="400"/>
                </a:cxn>
                <a:cxn ang="0">
                  <a:pos x="411" y="0"/>
                </a:cxn>
                <a:cxn ang="0">
                  <a:pos x="4021" y="0"/>
                </a:cxn>
                <a:cxn ang="0">
                  <a:pos x="4423" y="400"/>
                </a:cxn>
                <a:cxn ang="0">
                  <a:pos x="4423" y="5250"/>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94217" name="任意多边形 23"/>
            <p:cNvSpPr/>
            <p:nvPr>
              <p:custDataLst>
                <p:tags r:id="rId3"/>
              </p:custDataLst>
            </p:nvPr>
          </p:nvSpPr>
          <p:spPr>
            <a:xfrm>
              <a:off x="3569" y="2969"/>
              <a:ext cx="3990" cy="5086"/>
            </a:xfrm>
            <a:custGeom>
              <a:avLst/>
              <a:gdLst/>
              <a:ahLst/>
              <a:cxnLst>
                <a:cxn ang="0">
                  <a:pos x="3990" y="0"/>
                </a:cxn>
                <a:cxn ang="0">
                  <a:pos x="3969" y="0"/>
                </a:cxn>
                <a:cxn ang="0">
                  <a:pos x="3969" y="5055"/>
                </a:cxn>
                <a:cxn ang="0">
                  <a:pos x="914" y="5055"/>
                </a:cxn>
                <a:cxn ang="0">
                  <a:pos x="0" y="4171"/>
                </a:cxn>
                <a:cxn ang="0">
                  <a:pos x="0" y="4171"/>
                </a:cxn>
                <a:cxn ang="0">
                  <a:pos x="935" y="5086"/>
                </a:cxn>
                <a:cxn ang="0">
                  <a:pos x="3990" y="5086"/>
                </a:cxn>
                <a:cxn ang="0">
                  <a:pos x="399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94218" name="任意多边形 24"/>
            <p:cNvSpPr/>
            <p:nvPr>
              <p:custDataLst>
                <p:tags r:id="rId4"/>
              </p:custDataLst>
            </p:nvPr>
          </p:nvSpPr>
          <p:spPr>
            <a:xfrm>
              <a:off x="3538" y="29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94219" name="任意多边形 25"/>
            <p:cNvSpPr/>
            <p:nvPr>
              <p:custDataLst>
                <p:tags r:id="rId5"/>
              </p:custDataLst>
            </p:nvPr>
          </p:nvSpPr>
          <p:spPr>
            <a:xfrm>
              <a:off x="3738" y="31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94220" name="矩形 68"/>
            <p:cNvSpPr/>
            <p:nvPr>
              <p:custDataLst>
                <p:tags r:id="rId6"/>
              </p:custDataLst>
            </p:nvPr>
          </p:nvSpPr>
          <p:spPr>
            <a:xfrm>
              <a:off x="5668" y="7357"/>
              <a:ext cx="1409" cy="1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1" name="矩形 69"/>
            <p:cNvSpPr/>
            <p:nvPr>
              <p:custDataLst>
                <p:tags r:id="rId7"/>
              </p:custDataLst>
            </p:nvPr>
          </p:nvSpPr>
          <p:spPr>
            <a:xfrm>
              <a:off x="4022" y="421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2" name="矩形 70"/>
            <p:cNvSpPr/>
            <p:nvPr>
              <p:custDataLst>
                <p:tags r:id="rId8"/>
              </p:custDataLst>
            </p:nvPr>
          </p:nvSpPr>
          <p:spPr>
            <a:xfrm>
              <a:off x="4022" y="453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3" name="矩形 71"/>
            <p:cNvSpPr/>
            <p:nvPr>
              <p:custDataLst>
                <p:tags r:id="rId9"/>
              </p:custDataLst>
            </p:nvPr>
          </p:nvSpPr>
          <p:spPr>
            <a:xfrm>
              <a:off x="4022" y="4860"/>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4" name="矩形 72"/>
            <p:cNvSpPr/>
            <p:nvPr>
              <p:custDataLst>
                <p:tags r:id="rId10"/>
              </p:custDataLst>
            </p:nvPr>
          </p:nvSpPr>
          <p:spPr>
            <a:xfrm>
              <a:off x="4022" y="518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5" name="矩形 13"/>
            <p:cNvSpPr/>
            <p:nvPr>
              <p:custDataLst>
                <p:tags r:id="rId11"/>
              </p:custDataLst>
            </p:nvPr>
          </p:nvSpPr>
          <p:spPr>
            <a:xfrm>
              <a:off x="4022" y="5507"/>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6" name="矩形 14"/>
            <p:cNvSpPr/>
            <p:nvPr>
              <p:custDataLst>
                <p:tags r:id="rId12"/>
              </p:custDataLst>
            </p:nvPr>
          </p:nvSpPr>
          <p:spPr>
            <a:xfrm>
              <a:off x="4022" y="5837"/>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7" name="矩形 16"/>
            <p:cNvSpPr/>
            <p:nvPr>
              <p:custDataLst>
                <p:tags r:id="rId13"/>
              </p:custDataLst>
            </p:nvPr>
          </p:nvSpPr>
          <p:spPr>
            <a:xfrm>
              <a:off x="4022" y="6154"/>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8" name="矩形 19"/>
            <p:cNvSpPr/>
            <p:nvPr>
              <p:custDataLst>
                <p:tags r:id="rId14"/>
              </p:custDataLst>
            </p:nvPr>
          </p:nvSpPr>
          <p:spPr>
            <a:xfrm>
              <a:off x="4022" y="648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29" name="矩形 20"/>
            <p:cNvSpPr/>
            <p:nvPr>
              <p:custDataLst>
                <p:tags r:id="rId15"/>
              </p:custDataLst>
            </p:nvPr>
          </p:nvSpPr>
          <p:spPr>
            <a:xfrm>
              <a:off x="4022" y="6813"/>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30" name="矩形 22"/>
            <p:cNvSpPr/>
            <p:nvPr>
              <p:custDataLst>
                <p:tags r:id="rId16"/>
              </p:custDataLst>
            </p:nvPr>
          </p:nvSpPr>
          <p:spPr>
            <a:xfrm>
              <a:off x="4504" y="3536"/>
              <a:ext cx="2151" cy="17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31" name="任意多边形 37"/>
            <p:cNvSpPr/>
            <p:nvPr>
              <p:custDataLst>
                <p:tags r:id="rId17"/>
              </p:custDataLst>
            </p:nvPr>
          </p:nvSpPr>
          <p:spPr>
            <a:xfrm>
              <a:off x="3538" y="71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94232" name="任意多边形 38"/>
            <p:cNvSpPr/>
            <p:nvPr>
              <p:custDataLst>
                <p:tags r:id="rId18"/>
              </p:custDataLst>
            </p:nvPr>
          </p:nvSpPr>
          <p:spPr>
            <a:xfrm>
              <a:off x="3738" y="73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94233" name="任意多边形 39"/>
            <p:cNvSpPr/>
            <p:nvPr>
              <p:custDataLst>
                <p:tags r:id="rId19"/>
              </p:custDataLst>
            </p:nvPr>
          </p:nvSpPr>
          <p:spPr>
            <a:xfrm>
              <a:off x="3538" y="7120"/>
              <a:ext cx="945" cy="904"/>
            </a:xfrm>
            <a:custGeom>
              <a:avLst/>
              <a:gdLst/>
              <a:ahLst/>
              <a:cxnLst>
                <a:cxn ang="0">
                  <a:pos x="903" y="51"/>
                </a:cxn>
                <a:cxn ang="0">
                  <a:pos x="0" y="0"/>
                </a:cxn>
                <a:cxn ang="0">
                  <a:pos x="945" y="904"/>
                </a:cxn>
                <a:cxn ang="0">
                  <a:pos x="903" y="51"/>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94234" name="矩形 26"/>
            <p:cNvSpPr/>
            <p:nvPr>
              <p:custDataLst>
                <p:tags r:id="rId20"/>
              </p:custDataLst>
            </p:nvPr>
          </p:nvSpPr>
          <p:spPr>
            <a:xfrm>
              <a:off x="4782" y="2497"/>
              <a:ext cx="1533" cy="472"/>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35" name="任意多边形 19"/>
            <p:cNvSpPr/>
            <p:nvPr>
              <p:custDataLst>
                <p:tags r:id="rId21"/>
              </p:custDataLst>
            </p:nvPr>
          </p:nvSpPr>
          <p:spPr>
            <a:xfrm>
              <a:off x="4758" y="2088"/>
              <a:ext cx="1559" cy="844"/>
            </a:xfrm>
            <a:custGeom>
              <a:avLst/>
              <a:gdLst/>
              <a:ahLst/>
              <a:cxnLst>
                <a:cxn ang="0">
                  <a:pos x="1073" y="402"/>
                </a:cxn>
                <a:cxn ang="0">
                  <a:pos x="1092" y="316"/>
                </a:cxn>
                <a:cxn ang="0">
                  <a:pos x="774" y="0"/>
                </a:cxn>
                <a:cxn ang="0">
                  <a:pos x="466" y="316"/>
                </a:cxn>
                <a:cxn ang="0">
                  <a:pos x="476" y="402"/>
                </a:cxn>
                <a:cxn ang="0">
                  <a:pos x="0" y="402"/>
                </a:cxn>
                <a:cxn ang="0">
                  <a:pos x="0" y="844"/>
                </a:cxn>
                <a:cxn ang="0">
                  <a:pos x="1559" y="844"/>
                </a:cxn>
                <a:cxn ang="0">
                  <a:pos x="1559" y="402"/>
                </a:cxn>
                <a:cxn ang="0">
                  <a:pos x="1073" y="402"/>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94236" name="椭圆 31"/>
            <p:cNvSpPr/>
            <p:nvPr>
              <p:custDataLst>
                <p:tags r:id="rId22"/>
              </p:custDataLst>
            </p:nvPr>
          </p:nvSpPr>
          <p:spPr>
            <a:xfrm>
              <a:off x="5355" y="2222"/>
              <a:ext cx="376" cy="376"/>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4237" name="任意多边形 13"/>
            <p:cNvSpPr/>
            <p:nvPr>
              <p:custDataLst>
                <p:tags r:id="rId23"/>
              </p:custDataLst>
            </p:nvPr>
          </p:nvSpPr>
          <p:spPr>
            <a:xfrm rot="1080935">
              <a:off x="4622" y="4943"/>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94238" name="任意多边形 14"/>
            <p:cNvSpPr/>
            <p:nvPr>
              <p:custDataLst>
                <p:tags r:id="rId24"/>
              </p:custDataLst>
            </p:nvPr>
          </p:nvSpPr>
          <p:spPr>
            <a:xfrm rot="1080935">
              <a:off x="2346" y="3929"/>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94239" name="任意多边形 15"/>
            <p:cNvSpPr/>
            <p:nvPr>
              <p:custDataLst>
                <p:tags r:id="rId25"/>
              </p:custDataLst>
            </p:nvPr>
          </p:nvSpPr>
          <p:spPr>
            <a:xfrm rot="1080935">
              <a:off x="2249" y="3873"/>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94240" name="任意多边形 16"/>
            <p:cNvSpPr/>
            <p:nvPr>
              <p:custDataLst>
                <p:tags r:id="rId26"/>
              </p:custDataLst>
            </p:nvPr>
          </p:nvSpPr>
          <p:spPr>
            <a:xfrm rot="1080935">
              <a:off x="1713" y="3136"/>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94241" name="任意多边形 17"/>
            <p:cNvSpPr/>
            <p:nvPr>
              <p:custDataLst>
                <p:tags r:id="rId27"/>
              </p:custDataLst>
            </p:nvPr>
          </p:nvSpPr>
          <p:spPr>
            <a:xfrm rot="1080935">
              <a:off x="1963" y="3226"/>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94242" name="任意多边形 18"/>
            <p:cNvSpPr/>
            <p:nvPr>
              <p:custDataLst>
                <p:tags r:id="rId28"/>
              </p:custDataLst>
            </p:nvPr>
          </p:nvSpPr>
          <p:spPr>
            <a:xfrm rot="1080935">
              <a:off x="2088" y="3290"/>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sp>
        <p:nvSpPr>
          <p:cNvPr id="49" name="文本框 48"/>
          <p:cNvSpPr txBox="1"/>
          <p:nvPr>
            <p:custDataLst>
              <p:tags r:id="rId29"/>
            </p:custDataLst>
          </p:nvPr>
        </p:nvSpPr>
        <p:spPr>
          <a:xfrm>
            <a:off x="5701665" y="4468495"/>
            <a:ext cx="4885690" cy="938530"/>
          </a:xfrm>
          <a:prstGeom prst="rect">
            <a:avLst/>
          </a:prstGeom>
          <a:noFill/>
        </p:spPr>
        <p:txBody>
          <a:bodyPr wrap="square" lIns="90000" tIns="0" rIns="90000" bIns="46800"/>
          <a:p>
            <a:pPr>
              <a:lnSpc>
                <a:spcPct val="110000"/>
              </a:lnSpc>
            </a:pPr>
            <a:r>
              <a:rPr sz="1600" b="1" spc="150" noProof="1" dirty="0">
                <a:solidFill>
                  <a:srgbClr val="1AA3AA"/>
                </a:solidFill>
                <a:latin typeface="微软雅黑" panose="020B0503020204020204" charset="-122"/>
                <a:ea typeface="微软雅黑" panose="020B0503020204020204" charset="-122"/>
                <a:cs typeface="+mn-cs"/>
              </a:rPr>
              <a:t>（三）授权性卫生法律法规</a:t>
            </a:r>
            <a:endParaRPr sz="1600" b="1" spc="150" noProof="1" dirty="0">
              <a:solidFill>
                <a:srgbClr val="1AA3AA"/>
              </a:solidFill>
              <a:latin typeface="微软雅黑" panose="020B0503020204020204" charset="-122"/>
              <a:ea typeface="微软雅黑" panose="020B0503020204020204" charset="-122"/>
              <a:cs typeface="+mn-cs"/>
            </a:endParaRPr>
          </a:p>
          <a:p>
            <a:pPr>
              <a:lnSpc>
                <a:spcPct val="110000"/>
              </a:lnSpc>
            </a:pPr>
            <a:r>
              <a:rPr sz="1600" spc="150" noProof="1" dirty="0">
                <a:solidFill>
                  <a:schemeClr val="tx1">
                    <a:lumMod val="65000"/>
                    <a:lumOff val="35000"/>
                  </a:schemeClr>
                </a:solidFill>
                <a:latin typeface="微软雅黑" panose="020B0503020204020204" charset="-122"/>
                <a:ea typeface="微软雅黑" panose="020B0503020204020204" charset="-122"/>
                <a:cs typeface="+mn-cs"/>
              </a:rPr>
              <a:t>授权性卫生法律法规是指我国卫生法律法规授予人们可以做出或者不做出某种行为的规范。</a:t>
            </a:r>
            <a:endParaRPr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
        <p:nvSpPr>
          <p:cNvPr id="99" name="文本框 98"/>
          <p:cNvSpPr txBox="1"/>
          <p:nvPr>
            <p:custDataLst>
              <p:tags r:id="rId30"/>
            </p:custDataLst>
          </p:nvPr>
        </p:nvSpPr>
        <p:spPr>
          <a:xfrm>
            <a:off x="5704840" y="3427730"/>
            <a:ext cx="4882515" cy="704850"/>
          </a:xfrm>
          <a:prstGeom prst="rect">
            <a:avLst/>
          </a:prstGeom>
          <a:noFill/>
        </p:spPr>
        <p:txBody>
          <a:bodyPr wrap="square" lIns="90000" tIns="0" rIns="90000" bIns="46800"/>
          <a:p>
            <a:pPr algn="just">
              <a:lnSpc>
                <a:spcPct val="110000"/>
              </a:lnSpc>
            </a:pPr>
            <a:r>
              <a:rPr sz="1600" b="1" spc="150" noProof="1" dirty="0">
                <a:solidFill>
                  <a:srgbClr val="3498DB"/>
                </a:solidFill>
                <a:latin typeface="微软雅黑" panose="020B0503020204020204" charset="-122"/>
                <a:ea typeface="微软雅黑" panose="020B0503020204020204" charset="-122"/>
                <a:cs typeface="+mn-cs"/>
              </a:rPr>
              <a:t>（二）禁止性卫生法律法规</a:t>
            </a:r>
            <a:endParaRPr sz="1600" b="1" spc="150" noProof="1" dirty="0">
              <a:solidFill>
                <a:srgbClr val="3498DB"/>
              </a:solidFill>
              <a:latin typeface="微软雅黑" panose="020B0503020204020204" charset="-122"/>
              <a:ea typeface="微软雅黑" panose="020B0503020204020204" charset="-122"/>
              <a:cs typeface="+mn-cs"/>
            </a:endParaRPr>
          </a:p>
          <a:p>
            <a:pPr algn="just">
              <a:lnSpc>
                <a:spcPct val="110000"/>
              </a:lnSpc>
            </a:pPr>
            <a:r>
              <a:rPr sz="1600" spc="150" noProof="1" dirty="0">
                <a:solidFill>
                  <a:schemeClr val="tx1">
                    <a:lumMod val="65000"/>
                    <a:lumOff val="35000"/>
                  </a:schemeClr>
                </a:solidFill>
                <a:latin typeface="微软雅黑" panose="020B0503020204020204" charset="-122"/>
                <a:ea typeface="微软雅黑" panose="020B0503020204020204" charset="-122"/>
                <a:cs typeface="+mn-cs"/>
              </a:rPr>
              <a:t>禁止性卫生法律法规是指我国卫生法律法规中禁止人们作出某一行为的规范。</a:t>
            </a:r>
            <a:endParaRPr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
        <p:nvSpPr>
          <p:cNvPr id="104" name="文本框 103"/>
          <p:cNvSpPr txBox="1"/>
          <p:nvPr>
            <p:custDataLst>
              <p:tags r:id="rId31"/>
            </p:custDataLst>
          </p:nvPr>
        </p:nvSpPr>
        <p:spPr>
          <a:xfrm>
            <a:off x="5709920" y="2353310"/>
            <a:ext cx="4932045" cy="832485"/>
          </a:xfrm>
          <a:prstGeom prst="rect">
            <a:avLst/>
          </a:prstGeom>
          <a:noFill/>
        </p:spPr>
        <p:txBody>
          <a:bodyPr wrap="square" lIns="90000" tIns="0" rIns="90000" bIns="46800"/>
          <a:p>
            <a:pPr algn="just">
              <a:lnSpc>
                <a:spcPct val="120000"/>
              </a:lnSpc>
              <a:spcBef>
                <a:spcPts val="0"/>
              </a:spcBef>
              <a:spcAft>
                <a:spcPts val="0"/>
              </a:spcAft>
            </a:pPr>
            <a:r>
              <a:rPr sz="1600" b="1" spc="150" noProof="1" dirty="0">
                <a:solidFill>
                  <a:srgbClr val="1F74AD"/>
                </a:solidFill>
                <a:latin typeface="微软雅黑" panose="020B0503020204020204" charset="-122"/>
                <a:ea typeface="微软雅黑" panose="020B0503020204020204" charset="-122"/>
                <a:cs typeface="+mn-cs"/>
              </a:rPr>
              <a:t>（一）义务性卫生法律法规</a:t>
            </a:r>
            <a:endParaRPr sz="1600" b="1" spc="150" noProof="1" dirty="0">
              <a:solidFill>
                <a:srgbClr val="1F74AD"/>
              </a:solidFill>
              <a:latin typeface="微软雅黑" panose="020B0503020204020204" charset="-122"/>
              <a:ea typeface="微软雅黑" panose="020B0503020204020204" charset="-122"/>
              <a:cs typeface="+mn-cs"/>
            </a:endParaRPr>
          </a:p>
          <a:p>
            <a:pPr algn="just">
              <a:lnSpc>
                <a:spcPct val="120000"/>
              </a:lnSpc>
              <a:spcBef>
                <a:spcPts val="0"/>
              </a:spcBef>
              <a:spcAft>
                <a:spcPts val="0"/>
              </a:spcAft>
            </a:pPr>
            <a:r>
              <a:rPr sz="1600" spc="150" noProof="1" dirty="0">
                <a:solidFill>
                  <a:schemeClr val="tx1">
                    <a:lumMod val="65000"/>
                    <a:lumOff val="35000"/>
                  </a:schemeClr>
                </a:solidFill>
                <a:latin typeface="微软雅黑" panose="020B0503020204020204" charset="-122"/>
                <a:ea typeface="微软雅黑" panose="020B0503020204020204" charset="-122"/>
                <a:cs typeface="+mn-cs"/>
              </a:rPr>
              <a:t>义务性卫生法律法规是指我国卫生法律法规中规定人们必须作出一定行为规范。</a:t>
            </a:r>
            <a:endParaRPr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grpSp>
        <p:nvGrpSpPr>
          <p:cNvPr id="94246" name="组合 53"/>
          <p:cNvGrpSpPr/>
          <p:nvPr/>
        </p:nvGrpSpPr>
        <p:grpSpPr>
          <a:xfrm>
            <a:off x="4936490" y="4372928"/>
            <a:ext cx="541338" cy="539750"/>
            <a:chOff x="8344" y="6716"/>
            <a:chExt cx="960" cy="962"/>
          </a:xfrm>
        </p:grpSpPr>
        <p:sp>
          <p:nvSpPr>
            <p:cNvPr id="55" name="椭圆 54"/>
            <p:cNvSpPr/>
            <p:nvPr>
              <p:custDataLst>
                <p:tags r:id="rId32"/>
              </p:custDataLst>
            </p:nvPr>
          </p:nvSpPr>
          <p:spPr bwMode="auto">
            <a:xfrm>
              <a:off x="8344" y="6716"/>
              <a:ext cx="960" cy="96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4248" name="任意多边形 46"/>
            <p:cNvSpPr/>
            <p:nvPr>
              <p:custDataLst>
                <p:tags r:id="rId33"/>
              </p:custDataLst>
            </p:nvPr>
          </p:nvSpPr>
          <p:spPr>
            <a:xfrm>
              <a:off x="8599" y="6982"/>
              <a:ext cx="450" cy="429"/>
            </a:xfrm>
            <a:custGeom>
              <a:avLst/>
              <a:gdLst/>
              <a:ahLst/>
              <a:cxnLst>
                <a:cxn ang="0">
                  <a:pos x="354" y="325"/>
                </a:cxn>
                <a:cxn ang="0">
                  <a:pos x="354" y="325"/>
                </a:cxn>
                <a:cxn ang="0">
                  <a:pos x="277" y="240"/>
                </a:cxn>
                <a:cxn ang="0">
                  <a:pos x="302" y="188"/>
                </a:cxn>
                <a:cxn ang="0">
                  <a:pos x="320" y="146"/>
                </a:cxn>
                <a:cxn ang="0">
                  <a:pos x="311" y="127"/>
                </a:cxn>
                <a:cxn ang="0">
                  <a:pos x="320" y="85"/>
                </a:cxn>
                <a:cxn ang="0">
                  <a:pos x="224" y="0"/>
                </a:cxn>
                <a:cxn ang="0">
                  <a:pos x="128" y="85"/>
                </a:cxn>
                <a:cxn ang="0">
                  <a:pos x="137" y="127"/>
                </a:cxn>
                <a:cxn ang="0">
                  <a:pos x="128" y="146"/>
                </a:cxn>
                <a:cxn ang="0">
                  <a:pos x="146" y="188"/>
                </a:cxn>
                <a:cxn ang="0">
                  <a:pos x="172" y="240"/>
                </a:cxn>
                <a:cxn ang="0">
                  <a:pos x="94" y="325"/>
                </a:cxn>
                <a:cxn ang="0">
                  <a:pos x="0" y="385"/>
                </a:cxn>
                <a:cxn ang="0">
                  <a:pos x="0" y="428"/>
                </a:cxn>
                <a:cxn ang="0">
                  <a:pos x="224" y="428"/>
                </a:cxn>
                <a:cxn ang="0">
                  <a:pos x="449" y="428"/>
                </a:cxn>
                <a:cxn ang="0">
                  <a:pos x="449" y="385"/>
                </a:cxn>
                <a:cxn ang="0">
                  <a:pos x="354" y="325"/>
                </a:cxn>
              </a:cxnLst>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w="9525">
              <a:noFill/>
            </a:ln>
          </p:spPr>
          <p:txBody>
            <a:bodyPr/>
            <a:p>
              <a:endParaRPr lang="zh-CN" altLang="en-US"/>
            </a:p>
          </p:txBody>
        </p:sp>
      </p:grpSp>
      <p:grpSp>
        <p:nvGrpSpPr>
          <p:cNvPr id="94249" name="组合 56"/>
          <p:cNvGrpSpPr/>
          <p:nvPr/>
        </p:nvGrpSpPr>
        <p:grpSpPr>
          <a:xfrm>
            <a:off x="4939665" y="3438525"/>
            <a:ext cx="541338" cy="539750"/>
            <a:chOff x="8349" y="5599"/>
            <a:chExt cx="960" cy="962"/>
          </a:xfrm>
        </p:grpSpPr>
        <p:sp>
          <p:nvSpPr>
            <p:cNvPr id="58" name="椭圆 57"/>
            <p:cNvSpPr/>
            <p:nvPr>
              <p:custDataLst>
                <p:tags r:id="rId34"/>
              </p:custDataLst>
            </p:nvPr>
          </p:nvSpPr>
          <p:spPr bwMode="auto">
            <a:xfrm>
              <a:off x="8349" y="5599"/>
              <a:ext cx="960" cy="96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4251" name="任意多边形 42"/>
            <p:cNvSpPr/>
            <p:nvPr>
              <p:custDataLst>
                <p:tags r:id="rId35"/>
              </p:custDataLst>
            </p:nvPr>
          </p:nvSpPr>
          <p:spPr>
            <a:xfrm>
              <a:off x="8621" y="5913"/>
              <a:ext cx="416" cy="335"/>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FFFFFF"/>
            </a:solidFill>
            <a:ln w="9525">
              <a:noFill/>
            </a:ln>
          </p:spPr>
          <p:txBody>
            <a:bodyPr/>
            <a:p>
              <a:endParaRPr lang="zh-CN" altLang="en-US"/>
            </a:p>
          </p:txBody>
        </p:sp>
      </p:grpSp>
      <p:grpSp>
        <p:nvGrpSpPr>
          <p:cNvPr id="94252" name="组合 60"/>
          <p:cNvGrpSpPr/>
          <p:nvPr/>
        </p:nvGrpSpPr>
        <p:grpSpPr>
          <a:xfrm>
            <a:off x="4939665" y="2336165"/>
            <a:ext cx="541338" cy="541338"/>
            <a:chOff x="8349" y="4494"/>
            <a:chExt cx="960" cy="962"/>
          </a:xfrm>
        </p:grpSpPr>
        <p:sp>
          <p:nvSpPr>
            <p:cNvPr id="62" name="椭圆 61"/>
            <p:cNvSpPr/>
            <p:nvPr>
              <p:custDataLst>
                <p:tags r:id="rId36"/>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4254" name="任意多边形 44"/>
            <p:cNvSpPr/>
            <p:nvPr>
              <p:custDataLst>
                <p:tags r:id="rId37"/>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2" name="Title 6"/>
          <p:cNvSpPr txBox="1"/>
          <p:nvPr>
            <p:custDataLst>
              <p:tags r:id="rId38"/>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一、按调整方式的不同分类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圆角矩形 3"/>
          <p:cNvSpPr/>
          <p:nvPr>
            <p:custDataLst>
              <p:tags r:id="rId39"/>
            </p:custDataLst>
          </p:nvPr>
        </p:nvSpPr>
        <p:spPr>
          <a:xfrm>
            <a:off x="653415" y="1748790"/>
            <a:ext cx="11044555" cy="391477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4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04"/>
                                        </p:tgtEl>
                                        <p:attrNameLst>
                                          <p:attrName>style.visibility</p:attrName>
                                        </p:attrNameLst>
                                      </p:cBhvr>
                                      <p:to>
                                        <p:strVal val="visible"/>
                                      </p:to>
                                    </p:set>
                                    <p:anim calcmode="lin" valueType="num">
                                      <p:cBhvr>
                                        <p:cTn id="7" dur="1000"/>
                                        <p:tgtEl>
                                          <p:spTgt spid="104"/>
                                        </p:tgtEl>
                                        <p:attrNameLst>
                                          <p:attrName>ppt_x</p:attrName>
                                        </p:attrNameLst>
                                      </p:cBhvr>
                                      <p:tavLst>
                                        <p:tav tm="0">
                                          <p:val>
                                            <p:strVal val="#ppt_x-#ppt_w*1.125000"/>
                                          </p:val>
                                        </p:tav>
                                        <p:tav tm="100000">
                                          <p:val>
                                            <p:strVal val="#ppt_x"/>
                                          </p:val>
                                        </p:tav>
                                      </p:tavLst>
                                    </p:anim>
                                    <p:animEffect transition="in" filter="wipe(right)">
                                      <p:cBhvr>
                                        <p:cTn id="8" dur="1000"/>
                                        <p:tgtEl>
                                          <p:spTgt spid="104"/>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99"/>
                                        </p:tgtEl>
                                        <p:attrNameLst>
                                          <p:attrName>style.visibility</p:attrName>
                                        </p:attrNameLst>
                                      </p:cBhvr>
                                      <p:to>
                                        <p:strVal val="visible"/>
                                      </p:to>
                                    </p:set>
                                    <p:anim calcmode="lin" valueType="num">
                                      <p:cBhvr>
                                        <p:cTn id="12" dur="1000"/>
                                        <p:tgtEl>
                                          <p:spTgt spid="99"/>
                                        </p:tgtEl>
                                        <p:attrNameLst>
                                          <p:attrName>ppt_x</p:attrName>
                                        </p:attrNameLst>
                                      </p:cBhvr>
                                      <p:tavLst>
                                        <p:tav tm="0">
                                          <p:val>
                                            <p:strVal val="#ppt_x-#ppt_w*1.125000"/>
                                          </p:val>
                                        </p:tav>
                                        <p:tav tm="100000">
                                          <p:val>
                                            <p:strVal val="#ppt_x"/>
                                          </p:val>
                                        </p:tav>
                                      </p:tavLst>
                                    </p:anim>
                                    <p:animEffect transition="in" filter="wipe(right)">
                                      <p:cBhvr>
                                        <p:cTn id="13" dur="1000"/>
                                        <p:tgtEl>
                                          <p:spTgt spid="99"/>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49"/>
                                        </p:tgtEl>
                                        <p:attrNameLst>
                                          <p:attrName>style.visibility</p:attrName>
                                        </p:attrNameLst>
                                      </p:cBhvr>
                                      <p:to>
                                        <p:strVal val="visible"/>
                                      </p:to>
                                    </p:set>
                                    <p:anim calcmode="lin" valueType="num">
                                      <p:cBhvr>
                                        <p:cTn id="17" dur="1000"/>
                                        <p:tgtEl>
                                          <p:spTgt spid="49"/>
                                        </p:tgtEl>
                                        <p:attrNameLst>
                                          <p:attrName>ppt_x</p:attrName>
                                        </p:attrNameLst>
                                      </p:cBhvr>
                                      <p:tavLst>
                                        <p:tav tm="0">
                                          <p:val>
                                            <p:strVal val="#ppt_x-#ppt_w*1.125000"/>
                                          </p:val>
                                        </p:tav>
                                        <p:tav tm="100000">
                                          <p:val>
                                            <p:strVal val="#ppt_x"/>
                                          </p:val>
                                        </p:tav>
                                      </p:tavLst>
                                    </p:anim>
                                    <p:animEffect transition="in" filter="wipe(right)">
                                      <p:cBhvr>
                                        <p:cTn id="18"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99"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868920" y="5171440"/>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cxnSp>
        <p:nvCxnSpPr>
          <p:cNvPr id="88" name="直接连接符 87"/>
          <p:cNvCxnSpPr/>
          <p:nvPr>
            <p:custDataLst>
              <p:tags r:id="rId2"/>
            </p:custDataLst>
          </p:nvPr>
        </p:nvCxnSpPr>
        <p:spPr>
          <a:xfrm>
            <a:off x="731520" y="5171440"/>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3"/>
            </p:custDataLst>
          </p:nvPr>
        </p:nvSpPr>
        <p:spPr>
          <a:xfrm>
            <a:off x="615633" y="4988878"/>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4"/>
            </p:custDataLst>
          </p:nvPr>
        </p:nvCxnSpPr>
        <p:spPr>
          <a:xfrm>
            <a:off x="798195" y="2520315"/>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5"/>
            </p:custDataLst>
          </p:nvPr>
        </p:nvSpPr>
        <p:spPr>
          <a:xfrm rot="8100000">
            <a:off x="718820" y="2328228"/>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89" name="文本框 5"/>
          <p:cNvSpPr txBox="1"/>
          <p:nvPr>
            <p:custDataLst>
              <p:tags r:id="rId6"/>
            </p:custDataLst>
          </p:nvPr>
        </p:nvSpPr>
        <p:spPr>
          <a:xfrm>
            <a:off x="1088390" y="1835785"/>
            <a:ext cx="2880360" cy="3153410"/>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50000"/>
              </a:lnSpc>
            </a:pPr>
            <a:r>
              <a:rPr sz="1400" b="1" strike="noStrike" kern="0" noProof="1">
                <a:solidFill>
                  <a:srgbClr val="1AA3AA"/>
                </a:solidFill>
                <a:uFillTx/>
                <a:latin typeface="微软雅黑" panose="020B0503020204020204" charset="-122"/>
                <a:ea typeface="微软雅黑" panose="020B0503020204020204" charset="-122"/>
                <a:cs typeface="微软雅黑" panose="020B0503020204020204" charset="-122"/>
                <a:sym typeface="+mn-ea"/>
              </a:rPr>
              <a:t>（一）确定性卫生法律法规</a:t>
            </a:r>
            <a:endParaRPr sz="1400" b="1" strike="noStrike" kern="0" noProof="1">
              <a:solidFill>
                <a:srgbClr val="1AA3AA"/>
              </a:solidFill>
              <a:uFillTx/>
              <a:latin typeface="微软雅黑" panose="020B0503020204020204" charset="-122"/>
              <a:ea typeface="微软雅黑" panose="020B0503020204020204" charset="-122"/>
              <a:cs typeface="微软雅黑" panose="020B0503020204020204" charset="-122"/>
              <a:sym typeface="+mn-ea"/>
            </a:endParaRPr>
          </a:p>
          <a:p>
            <a:pPr algn="just" fontAlgn="base">
              <a:lnSpc>
                <a:spcPct val="150000"/>
              </a:lnSpc>
            </a:pPr>
            <a:r>
              <a:rPr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《中华人民共和国药品管理法》第九十九条 药品监督管理部门应当依照法律、法规的规定对药品研制、生产、经营和药品使用单位使用药品等活动进行监督检查，必要时可以对为药品研制、生产、经营、使用提供产品或者服务的单位和个人进行延伸检查，有关单位和个人应当予以配合，不得拒绝和隐瞒。</a:t>
            </a:r>
            <a:endParaRPr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96" name="直接连接符 95"/>
          <p:cNvCxnSpPr/>
          <p:nvPr>
            <p:custDataLst>
              <p:tags r:id="rId7"/>
            </p:custDataLst>
          </p:nvPr>
        </p:nvCxnSpPr>
        <p:spPr>
          <a:xfrm>
            <a:off x="4304983" y="5171440"/>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8"/>
            </p:custDataLst>
          </p:nvPr>
        </p:nvSpPr>
        <p:spPr>
          <a:xfrm>
            <a:off x="4187508" y="4988878"/>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9"/>
            </p:custDataLst>
          </p:nvPr>
        </p:nvCxnSpPr>
        <p:spPr>
          <a:xfrm>
            <a:off x="4370070" y="2520315"/>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0"/>
            </p:custDataLst>
          </p:nvPr>
        </p:nvSpPr>
        <p:spPr>
          <a:xfrm rot="8100000">
            <a:off x="4290695" y="2328228"/>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97" name="文本框 5"/>
          <p:cNvSpPr txBox="1"/>
          <p:nvPr>
            <p:custDataLst>
              <p:tags r:id="rId11"/>
            </p:custDataLst>
          </p:nvPr>
        </p:nvSpPr>
        <p:spPr>
          <a:xfrm>
            <a:off x="4753610" y="2827655"/>
            <a:ext cx="2880360" cy="215963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50000"/>
              </a:lnSpc>
              <a:spcBef>
                <a:spcPts val="800"/>
              </a:spcBef>
            </a:pPr>
            <a:r>
              <a:rPr lang="zh-CN" altLang="en-US" sz="1400" b="1" strike="noStrike" kern="0" noProof="1">
                <a:solidFill>
                  <a:srgbClr val="2E75B6"/>
                </a:solidFill>
                <a:uFillTx/>
                <a:latin typeface="微软雅黑" panose="020B0503020204020204" charset="-122"/>
                <a:ea typeface="微软雅黑" panose="020B0503020204020204" charset="-122"/>
                <a:cs typeface="微软雅黑" panose="020B0503020204020204" charset="-122"/>
                <a:sym typeface="+mn-ea"/>
              </a:rPr>
              <a:t>（二）准用性卫生法律法规</a:t>
            </a:r>
            <a:endPar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800"/>
              </a:spcBef>
            </a:pPr>
            <a:r>
              <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准用性卫生法律法规是指我国卫生法律法规中没有明确规定规范的内容及其制裁方式，只规定在适用该规范时，准予援用其他法律规定的规范。</a:t>
            </a:r>
            <a:endPar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12"/>
            </p:custDataLst>
          </p:nvPr>
        </p:nvSpPr>
        <p:spPr>
          <a:xfrm>
            <a:off x="7745095" y="4988878"/>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3"/>
            </p:custDataLst>
          </p:nvPr>
        </p:nvCxnSpPr>
        <p:spPr>
          <a:xfrm>
            <a:off x="7927658" y="2520315"/>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4"/>
            </p:custDataLst>
          </p:nvPr>
        </p:nvSpPr>
        <p:spPr>
          <a:xfrm rot="8100000">
            <a:off x="7848283" y="2328228"/>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8" name="文本框 5"/>
          <p:cNvSpPr txBox="1"/>
          <p:nvPr>
            <p:custDataLst>
              <p:tags r:id="rId15"/>
            </p:custDataLst>
          </p:nvPr>
        </p:nvSpPr>
        <p:spPr>
          <a:xfrm>
            <a:off x="8311515" y="2755900"/>
            <a:ext cx="2880360" cy="2160270"/>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50000"/>
              </a:lnSpc>
              <a:spcBef>
                <a:spcPts val="800"/>
              </a:spcBef>
            </a:pPr>
            <a:r>
              <a:rPr lang="zh-CN" altLang="en-US" sz="1400" b="1" strike="noStrike" kern="0" noProof="1">
                <a:solidFill>
                  <a:srgbClr val="3498DB"/>
                </a:solidFill>
                <a:uFillTx/>
                <a:latin typeface="微软雅黑" panose="020B0503020204020204" charset="-122"/>
                <a:ea typeface="微软雅黑" panose="020B0503020204020204" charset="-122"/>
                <a:cs typeface="微软雅黑" panose="020B0503020204020204" charset="-122"/>
                <a:sym typeface="+mn-ea"/>
              </a:rPr>
              <a:t>（三）委用性卫生法律法规</a:t>
            </a:r>
            <a:endParaRPr lang="zh-CN" altLang="en-US" sz="1400" b="1" strike="noStrike" kern="0" noProof="1">
              <a:solidFill>
                <a:srgbClr val="3498DB"/>
              </a:solidFill>
              <a:uFillTx/>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800"/>
              </a:spcBef>
            </a:pPr>
            <a:r>
              <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委用性卫生法律法规是指我国卫生法律法规中只规定了一般原则，具体内容委托特定机关测定的规范。</a:t>
            </a:r>
            <a:endPar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16"/>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二、按确定性程度不同分类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356610" y="1487805"/>
            <a:ext cx="2449830" cy="40265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505835" y="1496060"/>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3913823" y="5180648"/>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176010" y="1487805"/>
            <a:ext cx="2451100" cy="40265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663373" y="518064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402590" y="1487805"/>
            <a:ext cx="2451100" cy="4021455"/>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546735" y="1504950"/>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978535" y="5180648"/>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527108" y="2232343"/>
            <a:ext cx="2097088" cy="2236788"/>
          </a:xfrm>
          <a:prstGeom prst="rect">
            <a:avLst/>
          </a:prstGeom>
          <a:noFill/>
        </p:spPr>
        <p:txBody>
          <a:bodyPr wrap="square" rtlCol="0"/>
          <a:p>
            <a:pPr marR="0" algn="just" defTabSz="914400">
              <a:lnSpc>
                <a:spcPct val="110000"/>
              </a:lnSpc>
              <a:buClrTx/>
              <a:buSzTx/>
              <a:buFontTx/>
              <a:defRPr/>
            </a:pPr>
            <a:r>
              <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各种单行法规是对某一种卫生问题所制定的卫生法规，如《精神药品管理办法》等。</a:t>
            </a:r>
            <a:endPar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366510" y="2232660"/>
            <a:ext cx="2184400" cy="2145030"/>
          </a:xfrm>
          <a:prstGeom prst="rect">
            <a:avLst/>
          </a:prstGeom>
          <a:noFill/>
        </p:spPr>
        <p:txBody>
          <a:bodyPr wrap="square" rtlCol="0"/>
          <a:p>
            <a:pPr marR="0" algn="just" defTabSz="914400">
              <a:lnSpc>
                <a:spcPct val="120000"/>
              </a:lnSpc>
              <a:buClrTx/>
              <a:buSzTx/>
              <a:buFontTx/>
              <a:defRPr/>
            </a:pPr>
            <a:r>
              <a:rPr kumimoji="0" lang="zh-CN" altLang="en-US" sz="14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各种卫生标准是由国家授权的法定部门制定的，能防止疾病，有益于人体健康，用来衡量事物标准的规定。</a:t>
            </a:r>
            <a:endParaRPr kumimoji="0" lang="zh-CN" altLang="en-US" sz="14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300080" y="1504950"/>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494780" y="1603375"/>
            <a:ext cx="1847215" cy="306705"/>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（三）各种卫生标准</a:t>
            </a:r>
            <a:endParaRPr lang="en-US" altLang="zh-CN" sz="1400"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670935" y="1588770"/>
            <a:ext cx="1885315" cy="306705"/>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（二）各种单行法规</a:t>
            </a:r>
            <a:endParaRPr lang="en-US" altLang="zh-CN" sz="1400"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635000" y="1527810"/>
            <a:ext cx="2007870" cy="521970"/>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（一）综合性卫生法律法规</a:t>
            </a:r>
            <a:endParaRPr lang="en-US" altLang="zh-CN" sz="1400"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101455" y="1487805"/>
            <a:ext cx="2451100" cy="401002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588818" y="516413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253855" y="2232660"/>
            <a:ext cx="2200910" cy="2145030"/>
          </a:xfrm>
          <a:prstGeom prst="rect">
            <a:avLst/>
          </a:prstGeom>
          <a:noFill/>
        </p:spPr>
        <p:txBody>
          <a:bodyPr wrap="square" rtlCol="0"/>
          <a:p>
            <a:pPr marR="0" algn="just" defTabSz="914400">
              <a:lnSpc>
                <a:spcPct val="120000"/>
              </a:lnSpc>
              <a:buClrTx/>
              <a:buSzTx/>
              <a:buFontTx/>
              <a:defRPr/>
            </a:pPr>
            <a:r>
              <a:rPr lang="zh-CN" altLang="en-US" sz="14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其他卫生管理办法是为了贯彻卫生法律法规、执行卫生标准而制定的卫生管理办法。</a:t>
            </a:r>
            <a:endParaRPr lang="zh-CN" altLang="en-US" sz="14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240765" y="1488440"/>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313545" y="1536065"/>
            <a:ext cx="1963420" cy="521970"/>
          </a:xfrm>
          <a:prstGeom prst="rect">
            <a:avLst/>
          </a:prstGeom>
          <a:noFill/>
          <a:ln w="9525">
            <a:noFill/>
          </a:ln>
        </p:spPr>
        <p:txBody>
          <a:bodyPr wrap="square" anchor="t" anchorCtr="0">
            <a:spAutoFit/>
          </a:bodyPr>
          <a:p>
            <a:pPr algn="ctr">
              <a:buSzTx/>
            </a:pPr>
            <a:r>
              <a:rPr lang="en-US" altLang="zh-CN" sz="1400" b="1">
                <a:solidFill>
                  <a:srgbClr val="FFFFFF"/>
                </a:solidFill>
                <a:latin typeface="微软雅黑" panose="020B0503020204020204" charset="-122"/>
                <a:ea typeface="微软雅黑" panose="020B0503020204020204" charset="-122"/>
              </a:rPr>
              <a:t>（四）其他卫生管理</a:t>
            </a:r>
            <a:endParaRPr lang="en-US" altLang="zh-CN" sz="1400" b="1">
              <a:solidFill>
                <a:srgbClr val="FFFFFF"/>
              </a:solidFill>
              <a:latin typeface="微软雅黑" panose="020B0503020204020204" charset="-122"/>
              <a:ea typeface="微软雅黑" panose="020B0503020204020204" charset="-122"/>
            </a:endParaRPr>
          </a:p>
          <a:p>
            <a:pPr algn="ctr">
              <a:buSzTx/>
            </a:pPr>
            <a:r>
              <a:rPr lang="en-US" altLang="zh-CN" sz="1400" b="1">
                <a:solidFill>
                  <a:srgbClr val="FFFFFF"/>
                </a:solidFill>
                <a:latin typeface="微软雅黑" panose="020B0503020204020204" charset="-122"/>
                <a:ea typeface="微软雅黑" panose="020B0503020204020204" charset="-122"/>
              </a:rPr>
              <a:t>办法</a:t>
            </a:r>
            <a:endParaRPr lang="en-US" altLang="zh-CN" sz="1400"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三、按规定内容不同分类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1"/>
            </p:custDataLst>
          </p:nvPr>
        </p:nvSpPr>
        <p:spPr>
          <a:xfrm>
            <a:off x="429895" y="2232660"/>
            <a:ext cx="2299970" cy="2699385"/>
          </a:xfrm>
          <a:prstGeom prst="rect">
            <a:avLst/>
          </a:prstGeom>
          <a:noFill/>
        </p:spPr>
        <p:txBody>
          <a:bodyPr wrap="square" rtlCol="0"/>
          <a:p>
            <a:pPr marR="0" algn="just" defTabSz="914400">
              <a:lnSpc>
                <a:spcPct val="110000"/>
              </a:lnSpc>
              <a:buClrTx/>
              <a:buSzTx/>
              <a:buFontTx/>
              <a:defRPr/>
            </a:pPr>
            <a:r>
              <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综合性卫生法律法规是我国卫生法的基本卫生法律法规，它不仅规定了我国卫生法律法规的目的、任务，卫生工作的基本方针、政策、基本的法律制度和基本原则，而且全面具体地规定了卫生管理的要求和措施、管理办法和标准判定，以及卫生管理、卫生监督和法律责任等内容。</a:t>
            </a:r>
            <a:endParaRPr kumimoji="0" lang="zh-CN" altLang="en-US" sz="14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72335" y="1721485"/>
            <a:ext cx="752856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第四节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中国卫生法律法规</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的特征</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矩形 126"/>
          <p:cNvSpPr/>
          <p:nvPr>
            <p:custDataLst>
              <p:tags r:id="rId1"/>
            </p:custDataLst>
          </p:nvPr>
        </p:nvSpPr>
        <p:spPr>
          <a:xfrm>
            <a:off x="1558925" y="3687763"/>
            <a:ext cx="50800" cy="1027112"/>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1" name="矩形 129"/>
          <p:cNvSpPr/>
          <p:nvPr>
            <p:custDataLst>
              <p:tags r:id="rId2"/>
            </p:custDataLst>
          </p:nvPr>
        </p:nvSpPr>
        <p:spPr>
          <a:xfrm>
            <a:off x="754063" y="3730625"/>
            <a:ext cx="139700" cy="280988"/>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3" name="任意多边形 131"/>
          <p:cNvSpPr/>
          <p:nvPr>
            <p:custDataLst>
              <p:tags r:id="rId3"/>
            </p:custDataLst>
          </p:nvPr>
        </p:nvSpPr>
        <p:spPr>
          <a:xfrm>
            <a:off x="893763" y="3074988"/>
            <a:ext cx="2211387" cy="159385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80905" name="任意多边形 133"/>
          <p:cNvSpPr/>
          <p:nvPr>
            <p:custDataLst>
              <p:tags r:id="rId4"/>
            </p:custDataLst>
          </p:nvPr>
        </p:nvSpPr>
        <p:spPr>
          <a:xfrm>
            <a:off x="1169988" y="3952875"/>
            <a:ext cx="1411287" cy="622300"/>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80907" name="矩形 135"/>
          <p:cNvSpPr/>
          <p:nvPr>
            <p:custDataLst>
              <p:tags r:id="rId5"/>
            </p:custDataLst>
          </p:nvPr>
        </p:nvSpPr>
        <p:spPr>
          <a:xfrm>
            <a:off x="1516063" y="4689475"/>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8" name="矩形 136"/>
          <p:cNvSpPr/>
          <p:nvPr>
            <p:custDataLst>
              <p:tags r:id="rId6"/>
            </p:custDataLst>
          </p:nvPr>
        </p:nvSpPr>
        <p:spPr>
          <a:xfrm>
            <a:off x="1792288" y="4689475"/>
            <a:ext cx="138112"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9" name="矩形 137"/>
          <p:cNvSpPr/>
          <p:nvPr>
            <p:custDataLst>
              <p:tags r:id="rId7"/>
            </p:custDataLst>
          </p:nvPr>
        </p:nvSpPr>
        <p:spPr>
          <a:xfrm>
            <a:off x="2070100" y="4689475"/>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0" name="矩形 138"/>
          <p:cNvSpPr/>
          <p:nvPr>
            <p:custDataLst>
              <p:tags r:id="rId8"/>
            </p:custDataLst>
          </p:nvPr>
        </p:nvSpPr>
        <p:spPr>
          <a:xfrm>
            <a:off x="1516063" y="3662363"/>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1" name="矩形 139"/>
          <p:cNvSpPr/>
          <p:nvPr>
            <p:custDataLst>
              <p:tags r:id="rId9"/>
            </p:custDataLst>
          </p:nvPr>
        </p:nvSpPr>
        <p:spPr>
          <a:xfrm>
            <a:off x="1792288" y="3662363"/>
            <a:ext cx="138112"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2" name="矩形 140"/>
          <p:cNvSpPr/>
          <p:nvPr>
            <p:custDataLst>
              <p:tags r:id="rId10"/>
            </p:custDataLst>
          </p:nvPr>
        </p:nvSpPr>
        <p:spPr>
          <a:xfrm>
            <a:off x="2070100" y="3662363"/>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3" name="矩形 141"/>
          <p:cNvSpPr/>
          <p:nvPr>
            <p:custDataLst>
              <p:tags r:id="rId11"/>
            </p:custDataLst>
          </p:nvPr>
        </p:nvSpPr>
        <p:spPr>
          <a:xfrm>
            <a:off x="3105150" y="3025775"/>
            <a:ext cx="139700" cy="168910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grpSp>
        <p:nvGrpSpPr>
          <p:cNvPr id="4" name="组合 3"/>
          <p:cNvGrpSpPr/>
          <p:nvPr/>
        </p:nvGrpSpPr>
        <p:grpSpPr>
          <a:xfrm>
            <a:off x="728980" y="2819400"/>
            <a:ext cx="2541270" cy="1920875"/>
            <a:chOff x="1148" y="4440"/>
            <a:chExt cx="4002" cy="3025"/>
          </a:xfrm>
        </p:grpSpPr>
        <p:sp>
          <p:nvSpPr>
            <p:cNvPr id="80902" name="任意多边形 130"/>
            <p:cNvSpPr/>
            <p:nvPr>
              <p:custDataLst>
                <p:tags r:id="rId12"/>
              </p:custDataLst>
            </p:nvPr>
          </p:nvSpPr>
          <p:spPr>
            <a:xfrm>
              <a:off x="1148" y="5833"/>
              <a:ext cx="300" cy="527"/>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80914" name="任意多边形 142"/>
            <p:cNvSpPr/>
            <p:nvPr>
              <p:custDataLst>
                <p:tags r:id="rId13"/>
              </p:custDataLst>
            </p:nvPr>
          </p:nvSpPr>
          <p:spPr>
            <a:xfrm>
              <a:off x="4850" y="4725"/>
              <a:ext cx="300" cy="274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grpSp>
          <p:nvGrpSpPr>
            <p:cNvPr id="3" name="组合 2"/>
            <p:cNvGrpSpPr/>
            <p:nvPr/>
          </p:nvGrpSpPr>
          <p:grpSpPr>
            <a:xfrm>
              <a:off x="1363" y="4440"/>
              <a:ext cx="3572" cy="2984"/>
              <a:chOff x="1363" y="4440"/>
              <a:chExt cx="3572" cy="2984"/>
            </a:xfrm>
          </p:grpSpPr>
          <p:sp>
            <p:nvSpPr>
              <p:cNvPr id="80899" name="矩形 127"/>
              <p:cNvSpPr/>
              <p:nvPr>
                <p:custDataLst>
                  <p:tags r:id="rId14"/>
                </p:custDataLst>
              </p:nvPr>
            </p:nvSpPr>
            <p:spPr>
              <a:xfrm>
                <a:off x="2890" y="5808"/>
                <a:ext cx="80" cy="161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0" name="矩形 128"/>
              <p:cNvSpPr/>
              <p:nvPr>
                <p:custDataLst>
                  <p:tags r:id="rId15"/>
                </p:custDataLst>
              </p:nvPr>
            </p:nvSpPr>
            <p:spPr>
              <a:xfrm>
                <a:off x="3328" y="5808"/>
                <a:ext cx="80" cy="161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4" name="任意多边形 132"/>
              <p:cNvSpPr/>
              <p:nvPr>
                <p:custDataLst>
                  <p:tags r:id="rId16"/>
                </p:custDataLst>
              </p:nvPr>
            </p:nvSpPr>
            <p:spPr>
              <a:xfrm>
                <a:off x="1363" y="4835"/>
                <a:ext cx="3572" cy="251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80906" name="任意多边形 134"/>
              <p:cNvSpPr/>
              <p:nvPr>
                <p:custDataLst>
                  <p:tags r:id="rId17"/>
                </p:custDataLst>
              </p:nvPr>
            </p:nvSpPr>
            <p:spPr>
              <a:xfrm>
                <a:off x="1800" y="6183"/>
                <a:ext cx="2310" cy="1062"/>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80915" name="任意多边形 143"/>
              <p:cNvSpPr/>
              <p:nvPr>
                <p:custDataLst>
                  <p:tags r:id="rId18"/>
                </p:custDataLst>
              </p:nvPr>
            </p:nvSpPr>
            <p:spPr>
              <a:xfrm>
                <a:off x="1448" y="4440"/>
                <a:ext cx="1947" cy="355"/>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80916" name="任意多边形 144"/>
              <p:cNvSpPr/>
              <p:nvPr>
                <p:custDataLst>
                  <p:tags r:id="rId19"/>
                </p:custDataLst>
              </p:nvPr>
            </p:nvSpPr>
            <p:spPr>
              <a:xfrm>
                <a:off x="1448" y="4820"/>
                <a:ext cx="1947" cy="353"/>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grpSp>
      </p:grpSp>
      <p:cxnSp>
        <p:nvCxnSpPr>
          <p:cNvPr id="146" name="直接连接符 145"/>
          <p:cNvCxnSpPr/>
          <p:nvPr>
            <p:custDataLst>
              <p:tags r:id="rId20"/>
            </p:custDataLst>
          </p:nvPr>
        </p:nvCxnSpPr>
        <p:spPr>
          <a:xfrm>
            <a:off x="3789363" y="2132013"/>
            <a:ext cx="7667625"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52" name="直接连接符 51"/>
          <p:cNvCxnSpPr/>
          <p:nvPr>
            <p:custDataLst>
              <p:tags r:id="rId21"/>
            </p:custDataLst>
          </p:nvPr>
        </p:nvCxnSpPr>
        <p:spPr>
          <a:xfrm>
            <a:off x="3697923" y="3784918"/>
            <a:ext cx="7554913"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54" name="文本框 53"/>
          <p:cNvSpPr txBox="1"/>
          <p:nvPr>
            <p:custDataLst>
              <p:tags r:id="rId22"/>
            </p:custDataLst>
          </p:nvPr>
        </p:nvSpPr>
        <p:spPr>
          <a:xfrm>
            <a:off x="4436110" y="2518410"/>
            <a:ext cx="3010535" cy="1114425"/>
          </a:xfrm>
          <a:prstGeom prst="rect">
            <a:avLst/>
          </a:prstGeom>
          <a:noFill/>
        </p:spPr>
        <p:txBody>
          <a:bodyPr wrap="square" lIns="90000" tIns="46800" rIns="90000" bIns="0" rtlCol="0" anchor="b" anchorCtr="0">
            <a:noAutofit/>
          </a:bodyPr>
          <a:lstStyle/>
          <a:p>
            <a:pPr algn="just">
              <a:lnSpc>
                <a:spcPct val="120000"/>
              </a:lnSpc>
              <a:spcBef>
                <a:spcPts val="0"/>
              </a:spcBef>
              <a:spcAft>
                <a:spcPts val="0"/>
              </a:spcAft>
              <a:buSzPct val="100000"/>
            </a:pPr>
            <a:r>
              <a:rPr lang="zh-CN" altLang="en-US" sz="1600" b="1" spc="300" noProof="1" dirty="0">
                <a:solidFill>
                  <a:srgbClr val="1F74AD"/>
                </a:solidFill>
                <a:latin typeface="微软雅黑" panose="020B0503020204020204" charset="-122"/>
                <a:ea typeface="微软雅黑" panose="020B0503020204020204" charset="-122"/>
                <a:cs typeface="+mn-ea"/>
              </a:rPr>
              <a:t>（1）以法律为武器来控制和杜绝传染性疾病和不利于公民健康的病原向我国民众侵入与发生流行。</a:t>
            </a:r>
            <a:endParaRPr lang="zh-CN" altLang="en-US" sz="1600" b="1" spc="300" noProof="1" dirty="0">
              <a:solidFill>
                <a:srgbClr val="1F74AD"/>
              </a:solidFill>
              <a:latin typeface="微软雅黑" panose="020B0503020204020204" charset="-122"/>
              <a:ea typeface="微软雅黑" panose="020B0503020204020204" charset="-122"/>
              <a:cs typeface="+mn-ea"/>
            </a:endParaRPr>
          </a:p>
        </p:txBody>
      </p:sp>
      <p:sp>
        <p:nvSpPr>
          <p:cNvPr id="55" name="椭圆 54"/>
          <p:cNvSpPr/>
          <p:nvPr>
            <p:custDataLst>
              <p:tags r:id="rId23"/>
            </p:custDataLst>
          </p:nvPr>
        </p:nvSpPr>
        <p:spPr>
          <a:xfrm>
            <a:off x="3723323" y="2846705"/>
            <a:ext cx="530225" cy="530225"/>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1</a:t>
            </a:r>
            <a:endParaRPr lang="en-US" altLang="zh-CN" strike="noStrike" noProof="1" dirty="0">
              <a:latin typeface="微软雅黑" panose="020B0503020204020204" charset="-122"/>
              <a:ea typeface="微软雅黑" panose="020B0503020204020204" charset="-122"/>
            </a:endParaRPr>
          </a:p>
        </p:txBody>
      </p:sp>
      <p:sp>
        <p:nvSpPr>
          <p:cNvPr id="58" name="文本框 57"/>
          <p:cNvSpPr txBox="1"/>
          <p:nvPr>
            <p:custDataLst>
              <p:tags r:id="rId24"/>
            </p:custDataLst>
          </p:nvPr>
        </p:nvSpPr>
        <p:spPr>
          <a:xfrm>
            <a:off x="4436110" y="3918585"/>
            <a:ext cx="2910840" cy="1437005"/>
          </a:xfrm>
          <a:prstGeom prst="rect">
            <a:avLst/>
          </a:prstGeom>
          <a:noFill/>
        </p:spPr>
        <p:txBody>
          <a:bodyPr wrap="square" lIns="90000" tIns="46800" rIns="90000" bIns="0" rtlCol="0" anchor="b" anchorCtr="0">
            <a:noAutofit/>
          </a:bodyPr>
          <a:lstStyle/>
          <a:p>
            <a:pPr algn="just">
              <a:lnSpc>
                <a:spcPct val="120000"/>
              </a:lnSpc>
              <a:spcBef>
                <a:spcPts val="0"/>
              </a:spcBef>
              <a:spcAft>
                <a:spcPts val="0"/>
              </a:spcAft>
              <a:buSzPct val="100000"/>
            </a:pPr>
            <a:r>
              <a:rPr lang="zh-CN" altLang="en-US" sz="1600" b="1" spc="300" noProof="1" dirty="0">
                <a:solidFill>
                  <a:srgbClr val="1AA3AA"/>
                </a:solidFill>
                <a:latin typeface="微软雅黑" panose="020B0503020204020204" charset="-122"/>
                <a:ea typeface="微软雅黑" panose="020B0503020204020204" charset="-122"/>
                <a:cs typeface="+mn-ea"/>
              </a:rPr>
              <a:t>（3）通过立法，使有关部门能够在发生突发性公共卫生事件时有法可依、组织协调、工作有序，及时、有效地控制疫情。</a:t>
            </a:r>
            <a:endParaRPr lang="zh-CN" altLang="en-US" sz="1600" b="1" spc="300" noProof="1" dirty="0">
              <a:solidFill>
                <a:srgbClr val="1AA3AA"/>
              </a:solidFill>
              <a:latin typeface="微软雅黑" panose="020B0503020204020204" charset="-122"/>
              <a:ea typeface="微软雅黑" panose="020B0503020204020204" charset="-122"/>
              <a:cs typeface="+mn-ea"/>
            </a:endParaRPr>
          </a:p>
        </p:txBody>
      </p:sp>
      <p:sp>
        <p:nvSpPr>
          <p:cNvPr id="59" name="椭圆 58"/>
          <p:cNvSpPr/>
          <p:nvPr>
            <p:custDataLst>
              <p:tags r:id="rId25"/>
            </p:custDataLst>
          </p:nvPr>
        </p:nvSpPr>
        <p:spPr>
          <a:xfrm>
            <a:off x="3723323" y="4157980"/>
            <a:ext cx="530225" cy="530225"/>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solidFill>
                  <a:schemeClr val="bg1"/>
                </a:solidFill>
                <a:latin typeface="微软雅黑" panose="020B0503020204020204" charset="-122"/>
                <a:ea typeface="微软雅黑" panose="020B0503020204020204" charset="-122"/>
              </a:rPr>
              <a:t>3</a:t>
            </a:r>
            <a:endParaRPr lang="en-US" altLang="zh-CN" strike="noStrike" noProof="1" dirty="0">
              <a:solidFill>
                <a:schemeClr val="bg1"/>
              </a:solidFill>
              <a:latin typeface="微软雅黑" panose="020B0503020204020204" charset="-122"/>
              <a:ea typeface="微软雅黑" panose="020B0503020204020204" charset="-122"/>
            </a:endParaRPr>
          </a:p>
        </p:txBody>
      </p:sp>
      <p:cxnSp>
        <p:nvCxnSpPr>
          <p:cNvPr id="61" name="直接连接符 60"/>
          <p:cNvCxnSpPr/>
          <p:nvPr>
            <p:custDataLst>
              <p:tags r:id="rId26"/>
            </p:custDataLst>
          </p:nvPr>
        </p:nvCxnSpPr>
        <p:spPr>
          <a:xfrm>
            <a:off x="7529195" y="2518410"/>
            <a:ext cx="0" cy="276860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63" name="文本框 62"/>
          <p:cNvSpPr txBox="1"/>
          <p:nvPr>
            <p:custDataLst>
              <p:tags r:id="rId27"/>
            </p:custDataLst>
          </p:nvPr>
        </p:nvSpPr>
        <p:spPr>
          <a:xfrm>
            <a:off x="8538845" y="2585085"/>
            <a:ext cx="3017520" cy="884555"/>
          </a:xfrm>
          <a:prstGeom prst="rect">
            <a:avLst/>
          </a:prstGeom>
          <a:noFill/>
        </p:spPr>
        <p:txBody>
          <a:bodyPr wrap="square" lIns="90000" tIns="46800" rIns="90000" bIns="0" rtlCol="0" anchor="b" anchorCtr="0">
            <a:noAutofit/>
          </a:bodyPr>
          <a:lstStyle/>
          <a:p>
            <a:pPr algn="just">
              <a:lnSpc>
                <a:spcPct val="120000"/>
              </a:lnSpc>
              <a:spcBef>
                <a:spcPts val="0"/>
              </a:spcBef>
              <a:spcAft>
                <a:spcPts val="0"/>
              </a:spcAft>
              <a:buSzPct val="100000"/>
            </a:pPr>
            <a:r>
              <a:rPr lang="zh-CN" altLang="en-US" sz="1600" b="1" spc="300" noProof="1" dirty="0">
                <a:solidFill>
                  <a:srgbClr val="3498DB"/>
                </a:solidFill>
                <a:latin typeface="微软雅黑" panose="020B0503020204020204" charset="-122"/>
                <a:ea typeface="微软雅黑" panose="020B0503020204020204" charset="-122"/>
                <a:cs typeface="+mn-ea"/>
              </a:rPr>
              <a:t>（2）依法维护国家卫生事业的社会公益性地位，防止其步入“市场化”歧途。</a:t>
            </a:r>
            <a:endParaRPr lang="zh-CN" altLang="en-US" sz="1600" b="1" spc="300" noProof="1" dirty="0">
              <a:solidFill>
                <a:srgbClr val="3498DB"/>
              </a:solidFill>
              <a:latin typeface="微软雅黑" panose="020B0503020204020204" charset="-122"/>
              <a:ea typeface="微软雅黑" panose="020B0503020204020204" charset="-122"/>
              <a:cs typeface="+mn-ea"/>
            </a:endParaRPr>
          </a:p>
        </p:txBody>
      </p:sp>
      <p:sp>
        <p:nvSpPr>
          <p:cNvPr id="64" name="椭圆 63"/>
          <p:cNvSpPr/>
          <p:nvPr>
            <p:custDataLst>
              <p:tags r:id="rId28"/>
            </p:custDataLst>
          </p:nvPr>
        </p:nvSpPr>
        <p:spPr>
          <a:xfrm>
            <a:off x="7833360" y="2751455"/>
            <a:ext cx="530225" cy="530225"/>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2</a:t>
            </a:r>
            <a:endParaRPr lang="en-US" altLang="zh-CN" strike="noStrike" noProof="1" dirty="0">
              <a:latin typeface="微软雅黑" panose="020B0503020204020204" charset="-122"/>
              <a:ea typeface="微软雅黑" panose="020B0503020204020204" charset="-122"/>
            </a:endParaRPr>
          </a:p>
        </p:txBody>
      </p:sp>
      <p:sp>
        <p:nvSpPr>
          <p:cNvPr id="67" name="文本框 66"/>
          <p:cNvSpPr txBox="1"/>
          <p:nvPr>
            <p:custDataLst>
              <p:tags r:id="rId29"/>
            </p:custDataLst>
          </p:nvPr>
        </p:nvSpPr>
        <p:spPr>
          <a:xfrm>
            <a:off x="8521700" y="4157980"/>
            <a:ext cx="2952115" cy="1089025"/>
          </a:xfrm>
          <a:prstGeom prst="rect">
            <a:avLst/>
          </a:prstGeom>
          <a:noFill/>
        </p:spPr>
        <p:txBody>
          <a:bodyPr wrap="square" lIns="90000" tIns="46800" rIns="90000" bIns="0" rtlCol="0" anchor="b" anchorCtr="0">
            <a:noAutofit/>
          </a:bodyPr>
          <a:lstStyle/>
          <a:p>
            <a:pPr algn="just" fontAlgn="auto">
              <a:lnSpc>
                <a:spcPct val="120000"/>
              </a:lnSpc>
            </a:pPr>
            <a:r>
              <a:rPr lang="zh-CN" altLang="en-US" sz="1600" b="1" spc="300" noProof="1" dirty="0">
                <a:solidFill>
                  <a:srgbClr val="69A35B"/>
                </a:solidFill>
                <a:latin typeface="微软雅黑" panose="020B0503020204020204" charset="-122"/>
                <a:ea typeface="微软雅黑" panose="020B0503020204020204" charset="-122"/>
                <a:cs typeface="+mn-ea"/>
              </a:rPr>
              <a:t>（4）通过立法，建立健全国家卫生法律法规，维护国家卫生事业健康有序地发展。</a:t>
            </a:r>
            <a:endParaRPr lang="zh-CN" altLang="en-US" sz="1600" b="1" spc="300" noProof="1" dirty="0">
              <a:solidFill>
                <a:srgbClr val="69A35B"/>
              </a:solidFill>
              <a:latin typeface="微软雅黑" panose="020B0503020204020204" charset="-122"/>
              <a:ea typeface="微软雅黑" panose="020B0503020204020204" charset="-122"/>
              <a:cs typeface="+mn-ea"/>
            </a:endParaRPr>
          </a:p>
        </p:txBody>
      </p:sp>
      <p:sp>
        <p:nvSpPr>
          <p:cNvPr id="68" name="椭圆 67"/>
          <p:cNvSpPr/>
          <p:nvPr>
            <p:custDataLst>
              <p:tags r:id="rId30"/>
            </p:custDataLst>
          </p:nvPr>
        </p:nvSpPr>
        <p:spPr>
          <a:xfrm>
            <a:off x="7833360" y="4157980"/>
            <a:ext cx="530225" cy="530225"/>
          </a:xfrm>
          <a:prstGeom prst="ellipse">
            <a:avLst/>
          </a:prstGeom>
          <a:solidFill>
            <a:srgbClr val="69A35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4</a:t>
            </a:r>
            <a:endParaRPr lang="en-US" altLang="zh-CN" strike="noStrike" noProof="1" dirty="0">
              <a:latin typeface="微软雅黑" panose="020B0503020204020204" charset="-122"/>
              <a:ea typeface="微软雅黑" panose="020B0503020204020204" charset="-122"/>
            </a:endParaRPr>
          </a:p>
        </p:txBody>
      </p:sp>
      <p:sp>
        <p:nvSpPr>
          <p:cNvPr id="23" name="Title 6"/>
          <p:cNvSpPr txBox="1"/>
          <p:nvPr>
            <p:custDataLst>
              <p:tags r:id="rId31"/>
            </p:custDataLst>
          </p:nvPr>
        </p:nvSpPr>
        <p:spPr>
          <a:xfrm>
            <a:off x="231407" y="97384"/>
            <a:ext cx="10255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一、立法目的是维护国家安全、维护卫生事业的公益地位</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96085" y="218884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调整国家中央与地方</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卫生行政机关的管理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权限和分工关系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20273" y="218884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调整政府与医疗机构</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的关系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44460" y="218884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调整医疗机构与患者的</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关系即医患关系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53105" y="403320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调整政府与从业人员</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的关系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29058" y="404336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调整政府与药品药械</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经营企业的关系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26"/>
            </p:custDataLst>
          </p:nvPr>
        </p:nvSpPr>
        <p:spPr>
          <a:xfrm>
            <a:off x="231407" y="97384"/>
            <a:ext cx="11469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二、卫生立法是调整卫生行政机关与相对人相互关系的法律规范</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9000" y="1149350"/>
            <a:ext cx="10414635" cy="368300"/>
          </a:xfrm>
          <a:prstGeom prst="rect">
            <a:avLst/>
          </a:prstGeom>
          <a:noFill/>
        </p:spPr>
        <p:txBody>
          <a:bodyPr wrap="square" rtlCol="0">
            <a:spAutoFit/>
          </a:bodyPr>
          <a:p>
            <a:r>
              <a:rPr lang="zh-CN" altLang="en-US"/>
              <a:t>我国卫生法律法规在所调控的国家卫生事业发展过程中，所涉及的基本社会关系主要有以下几个方面。</a:t>
            </a:r>
            <a:endParaRPr lang="zh-CN" altLang="en-US"/>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44423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44423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中国</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卫生法律法规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135380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社会组织法律法规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135380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机构管理法律法规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227187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护士</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管理法律制度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227187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法律关系</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7990570" y="3201277"/>
            <a:ext cx="3698922"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执</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业医师法律法规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320127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行为法律风险管理制度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3" name="组合 42"/>
          <p:cNvGrpSpPr/>
          <p:nvPr/>
        </p:nvGrpSpPr>
        <p:grpSpPr>
          <a:xfrm>
            <a:off x="3989612" y="4091547"/>
            <a:ext cx="3498580" cy="540000"/>
            <a:chOff x="1397186" y="3857714"/>
            <a:chExt cx="4055189" cy="549605"/>
          </a:xfrm>
        </p:grpSpPr>
        <p:sp>
          <p:nvSpPr>
            <p:cNvPr id="4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第九章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5" name="矩形 4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药品管理法律法规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570" y="4091547"/>
            <a:ext cx="3698922" cy="540000"/>
            <a:chOff x="1397186" y="3857714"/>
            <a:chExt cx="4225649" cy="549605"/>
          </a:xfrm>
        </p:grpSpPr>
        <p:sp>
          <p:nvSpPr>
            <p:cNvPr id="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突发</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公共卫生事件与灾害事故应急处理法律法规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7990570" y="4981817"/>
            <a:ext cx="3698922"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献血</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4008027" y="4981817"/>
            <a:ext cx="3498580"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传染病</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防治法律法规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2" name="组合 51"/>
          <p:cNvGrpSpPr/>
          <p:nvPr/>
        </p:nvGrpSpPr>
        <p:grpSpPr>
          <a:xfrm>
            <a:off x="3989612" y="5904616"/>
            <a:ext cx="3498580" cy="540000"/>
            <a:chOff x="1397186" y="3857714"/>
            <a:chExt cx="4055189" cy="549605"/>
          </a:xfrm>
        </p:grpSpPr>
        <p:sp>
          <p:nvSpPr>
            <p:cNvPr id="5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6" name="矩形 5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中医药</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7" name="组合 56"/>
          <p:cNvGrpSpPr/>
          <p:nvPr/>
        </p:nvGrpSpPr>
        <p:grpSpPr>
          <a:xfrm>
            <a:off x="7990570" y="5904616"/>
            <a:ext cx="3698922" cy="540000"/>
            <a:chOff x="1397186" y="3857714"/>
            <a:chExt cx="4225649" cy="549605"/>
          </a:xfrm>
        </p:grpSpPr>
        <p:sp>
          <p:nvSpPr>
            <p:cNvPr id="5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en-US" altLang="zh-CN"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59" name="矩形 5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母</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婴保健法律法规</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p:tgtEl>
                                          <p:spTgt spid="43"/>
                                        </p:tgtEl>
                                        <p:attrNameLst>
                                          <p:attrName>ppt_x</p:attrName>
                                        </p:attrNameLst>
                                      </p:cBhvr>
                                      <p:tavLst>
                                        <p:tav tm="0">
                                          <p:val>
                                            <p:strVal val="#ppt_x-#ppt_w*1.125000"/>
                                          </p:val>
                                        </p:tav>
                                        <p:tav tm="100000">
                                          <p:val>
                                            <p:strVal val="#ppt_x"/>
                                          </p:val>
                                        </p:tav>
                                      </p:tavLst>
                                    </p:anim>
                                    <p:animEffect transition="in" filter="wipe(right)">
                                      <p:cBhvr>
                                        <p:cTn id="52" dur="500"/>
                                        <p:tgtEl>
                                          <p:spTgt spid="43"/>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right)">
                                      <p:cBhvr>
                                        <p:cTn id="57" dur="500"/>
                                        <p:tgtEl>
                                          <p:spTgt spid="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ppt_x</p:attrName>
                                        </p:attrNameLst>
                                      </p:cBhvr>
                                      <p:tavLst>
                                        <p:tav tm="0">
                                          <p:val>
                                            <p:strVal val="#ppt_x-#ppt_w*1.125000"/>
                                          </p:val>
                                        </p:tav>
                                        <p:tav tm="100000">
                                          <p:val>
                                            <p:strVal val="#ppt_x"/>
                                          </p:val>
                                        </p:tav>
                                      </p:tavLst>
                                    </p:anim>
                                    <p:animEffect transition="in" filter="wipe(right)">
                                      <p:cBhvr>
                                        <p:cTn id="62" dur="500"/>
                                        <p:tgtEl>
                                          <p:spTgt spid="11"/>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p:tgtEl>
                                          <p:spTgt spid="7"/>
                                        </p:tgtEl>
                                        <p:attrNameLst>
                                          <p:attrName>ppt_x</p:attrName>
                                        </p:attrNameLst>
                                      </p:cBhvr>
                                      <p:tavLst>
                                        <p:tav tm="0">
                                          <p:val>
                                            <p:strVal val="#ppt_x-#ppt_w*1.125000"/>
                                          </p:val>
                                        </p:tav>
                                        <p:tav tm="100000">
                                          <p:val>
                                            <p:strVal val="#ppt_x"/>
                                          </p:val>
                                        </p:tav>
                                      </p:tavLst>
                                    </p:anim>
                                    <p:animEffect transition="in" filter="wipe(right)">
                                      <p:cBhvr>
                                        <p:cTn id="67" dur="500"/>
                                        <p:tgtEl>
                                          <p:spTgt spid="7"/>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p:tgtEl>
                                          <p:spTgt spid="52"/>
                                        </p:tgtEl>
                                        <p:attrNameLst>
                                          <p:attrName>ppt_x</p:attrName>
                                        </p:attrNameLst>
                                      </p:cBhvr>
                                      <p:tavLst>
                                        <p:tav tm="0">
                                          <p:val>
                                            <p:strVal val="#ppt_x-#ppt_w*1.125000"/>
                                          </p:val>
                                        </p:tav>
                                        <p:tav tm="100000">
                                          <p:val>
                                            <p:strVal val="#ppt_x"/>
                                          </p:val>
                                        </p:tav>
                                      </p:tavLst>
                                    </p:anim>
                                    <p:animEffect transition="in" filter="wipe(right)">
                                      <p:cBhvr>
                                        <p:cTn id="72" dur="500"/>
                                        <p:tgtEl>
                                          <p:spTgt spid="52"/>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p:tgtEl>
                                          <p:spTgt spid="57"/>
                                        </p:tgtEl>
                                        <p:attrNameLst>
                                          <p:attrName>ppt_x</p:attrName>
                                        </p:attrNameLst>
                                      </p:cBhvr>
                                      <p:tavLst>
                                        <p:tav tm="0">
                                          <p:val>
                                            <p:strVal val="#ppt_x-#ppt_w*1.125000"/>
                                          </p:val>
                                        </p:tav>
                                        <p:tav tm="100000">
                                          <p:val>
                                            <p:strVal val="#ppt_x"/>
                                          </p:val>
                                        </p:tav>
                                      </p:tavLst>
                                    </p:anim>
                                    <p:animEffect transition="in" filter="wipe(right)">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14693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三、卫生立法是一种纵向的、以命令为基本特征的卫生行政关系</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91" y="2704"/>
              <a:ext cx="9308"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卫生法律法规所调整的是一种纵向的，以命令与服从为基本手段、以隶属性为基本特征的卫生行政关系。在这一关系中，政府的存在及其行政权力的行使是一个必要条件。一方面，政府是国家行政权力的行使者，是行政活动的主体；另一方面，行政机关一经成立，其行为就具有某种强制力，因此其具体行政行为的实施必须遵循一定的规则和程序。当然，卫生行政法也给予卫生行政关系的其他主体一定的法律地位，规定其活动权利与活动的方式，使其符合国家意志和公益性的要求。</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7446010" y="2243455"/>
            <a:ext cx="3857625" cy="2778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四、卫生立法形式上的基本特征</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377"/>
              <a:ext cx="15747"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（一）卫生法律法规尚无统一的法典</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形式上，我国卫生法律法规是由宪法、法律、行政性法规等众多的法律文件所构成的，是卫生法律规范的总和。这一特征，是由其自身的特殊性所决定的。在卫生领域，需要卫生法律法规调整的范围十分广泛、内容十分繁杂；卫生特别是医疗卫生事项烦琐多变，与卫生有关的法律法规很多而又修改频繁，这都使卫生法律法规难以在目前对卫生问题做出统一的规定，因此很难制定一部统一的卫生法。再者，社会上的很多新的疾病，如近年来的传染性非典型肺炎、人类高致病性禽流感和甲型 H1N1 流感等，都是突发而来的，对其疾病本身的认识还需一定的时间，制定带有预见性的法律法规就更加困难了。因此，卫生法律法规作为行政法的一个分支，应属于位于宪法之下的，是以若干单项法、众多行政法规、地方性法规和政府规章等所构成的相对独立的一套法律体系。</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四、卫生立法形式上的基本特征</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26" y="3032"/>
              <a:ext cx="15747"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（二）卫生法律法规形式上的可持续发展特征</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由于卫生法律法规是以有关卫生、医疗、保健、卫生事务为调整对象的，而这些事项本身经常变化，并时有突发性的公共卫生事件发生，因而其调整的范围也就具有不稳定的特征，导致卫生法律法规不得不随着卫生事业的变更而变更。卫生行政性法规和规章，是为卫生行政机关自己实施法律、执行职务和适应实际需要而制定的，这些法规、规章的制定和修改的程序与基本法相比较为宽松，因此修改就较为频繁，表现为多变性。例如，从《中华人民共和国食品卫生法》到《中华人民共和国食品安全法》，这就是一个适应社会进步、人心所向的根本转变。卫生法律法规的这一特征，必然随着我国社会主义法律的健全和完善，逐步趋向完善和发展。</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custDataLst>
              <p:tags r:id="rId1"/>
            </p:custDataLst>
          </p:nvPr>
        </p:nvSpPr>
        <p:spPr>
          <a:xfrm>
            <a:off x="777875" y="1685925"/>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9" name="矩形 8"/>
          <p:cNvSpPr>
            <a:spLocks noChangeAspect="1"/>
          </p:cNvSpPr>
          <p:nvPr>
            <p:custDataLst>
              <p:tags r:id="rId2"/>
            </p:custDataLst>
          </p:nvPr>
        </p:nvSpPr>
        <p:spPr>
          <a:xfrm>
            <a:off x="1109663" y="189547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sp>
        <p:nvSpPr>
          <p:cNvPr id="12" name="文本框 11"/>
          <p:cNvSpPr txBox="1"/>
          <p:nvPr>
            <p:custDataLst>
              <p:tags r:id="rId3"/>
            </p:custDataLst>
          </p:nvPr>
        </p:nvSpPr>
        <p:spPr>
          <a:xfrm>
            <a:off x="3598863" y="1772920"/>
            <a:ext cx="7548563" cy="337185"/>
          </a:xfrm>
          <a:prstGeom prst="rect">
            <a:avLst/>
          </a:prstGeom>
          <a:noFill/>
        </p:spPr>
        <p:txBody>
          <a:bodyPr wrap="square" rtlCol="0" anchor="ctr" anchorCtr="0">
            <a:spAutoFit/>
          </a:bodyPr>
          <a:p>
            <a:r>
              <a:rPr sz="1600"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（一）规定内容上具有广泛性</a:t>
            </a:r>
            <a:endParaRPr sz="1600"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 name="文本框 1"/>
          <p:cNvSpPr txBox="1"/>
          <p:nvPr>
            <p:custDataLst>
              <p:tags r:id="rId4"/>
            </p:custDataLst>
          </p:nvPr>
        </p:nvSpPr>
        <p:spPr>
          <a:xfrm>
            <a:off x="3743325" y="2132013"/>
            <a:ext cx="7546975" cy="1370965"/>
          </a:xfrm>
          <a:prstGeom prst="rect">
            <a:avLst/>
          </a:prstGeom>
          <a:noFill/>
          <a:ln w="9525">
            <a:noFill/>
          </a:ln>
        </p:spPr>
        <p:txBody>
          <a:bodyPr wrap="square" anchor="t" anchorCtr="0">
            <a:spAutoFit/>
          </a:bodyPr>
          <a:p>
            <a:pPr>
              <a:lnSpc>
                <a:spcPct val="130000"/>
              </a:lnSpc>
            </a:pPr>
            <a:r>
              <a:rPr lang="zh-CN" altLang="zh-CN" sz="1600" b="0" dirty="0">
                <a:solidFill>
                  <a:srgbClr val="595959"/>
                </a:solidFill>
                <a:latin typeface="微软雅黑" panose="020B0503020204020204" charset="-122"/>
                <a:ea typeface="微软雅黑" panose="020B0503020204020204" charset="-122"/>
                <a:sym typeface="微软雅黑" panose="020B0503020204020204" charset="-122"/>
              </a:rPr>
              <a:t>卫生法律法规的内容从卫生行政组织、卫生行政管理、卫生行政监督、医疗机构设置、医院管理、医护资格、计划生育、母婴保健、卫生行政执法、食品安全等方面都做了规定，可称得上是包罗万象。卫生系统的管理体制也与其他系统的管理体制有所不同，因此导致了卫生法律法规的内容涉及社会的多个领域。</a:t>
            </a:r>
            <a:endParaRPr lang="zh-CN" altLang="zh-CN" sz="1600" b="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20" name="矩形 19"/>
          <p:cNvSpPr/>
          <p:nvPr>
            <p:custDataLst>
              <p:tags r:id="rId5"/>
            </p:custDataLst>
          </p:nvPr>
        </p:nvSpPr>
        <p:spPr>
          <a:xfrm>
            <a:off x="777875" y="3609975"/>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22" name="文本框 21"/>
          <p:cNvSpPr txBox="1"/>
          <p:nvPr>
            <p:custDataLst>
              <p:tags r:id="rId6"/>
            </p:custDataLst>
          </p:nvPr>
        </p:nvSpPr>
        <p:spPr>
          <a:xfrm>
            <a:off x="3598863" y="3777298"/>
            <a:ext cx="7548563" cy="337185"/>
          </a:xfrm>
          <a:prstGeom prst="rect">
            <a:avLst/>
          </a:prstGeom>
          <a:noFill/>
        </p:spPr>
        <p:txBody>
          <a:bodyPr wrap="square" rtlCol="0" anchor="ctr" anchorCtr="0">
            <a:spAutoFit/>
          </a:bodyPr>
          <a:p>
            <a:r>
              <a:rPr sz="1600"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（二）内容上的易变性</a:t>
            </a:r>
            <a:endParaRPr sz="1600"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3" name="文本框 22"/>
          <p:cNvSpPr txBox="1"/>
          <p:nvPr>
            <p:custDataLst>
              <p:tags r:id="rId7"/>
            </p:custDataLst>
          </p:nvPr>
        </p:nvSpPr>
        <p:spPr>
          <a:xfrm>
            <a:off x="3738563" y="4114165"/>
            <a:ext cx="7548562" cy="1370965"/>
          </a:xfrm>
          <a:prstGeom prst="rect">
            <a:avLst/>
          </a:prstGeom>
          <a:noFill/>
          <a:ln w="9525">
            <a:noFill/>
          </a:ln>
        </p:spPr>
        <p:txBody>
          <a:bodyPr wrap="square" anchor="t" anchorCtr="0">
            <a:spAutoFit/>
          </a:bodyPr>
          <a:p>
            <a:pPr>
              <a:lnSpc>
                <a:spcPct val="130000"/>
              </a:lnSpc>
            </a:pPr>
            <a:r>
              <a:rPr lang="zh-CN" altLang="en-US" sz="1600" b="0" dirty="0">
                <a:solidFill>
                  <a:srgbClr val="595959"/>
                </a:solidFill>
                <a:latin typeface="微软雅黑" panose="020B0503020204020204" charset="-122"/>
                <a:ea typeface="微软雅黑" panose="020B0503020204020204" charset="-122"/>
                <a:sym typeface="等线" panose="02010600030101010101" charset="-122"/>
              </a:rPr>
              <a:t>一般地讲，法律应具有相对稳定性。但是，由于我国卫生行政法制建设起步较晚，相当大的一部分卫生方面的事务还在靠政策来调整。特别是我国加入世界贸易组织</a:t>
            </a:r>
            <a:endParaRPr lang="zh-CN" altLang="en-US" sz="1600" b="0" dirty="0">
              <a:solidFill>
                <a:srgbClr val="595959"/>
              </a:solidFill>
              <a:latin typeface="微软雅黑" panose="020B0503020204020204" charset="-122"/>
              <a:ea typeface="微软雅黑" panose="020B0503020204020204" charset="-122"/>
              <a:sym typeface="等线" panose="02010600030101010101" charset="-122"/>
            </a:endParaRPr>
          </a:p>
          <a:p>
            <a:pPr>
              <a:lnSpc>
                <a:spcPct val="130000"/>
              </a:lnSpc>
            </a:pPr>
            <a:r>
              <a:rPr lang="zh-CN" altLang="en-US" sz="1600" b="0" dirty="0">
                <a:solidFill>
                  <a:srgbClr val="595959"/>
                </a:solidFill>
                <a:latin typeface="微软雅黑" panose="020B0503020204020204" charset="-122"/>
                <a:ea typeface="微软雅黑" panose="020B0503020204020204" charset="-122"/>
                <a:sym typeface="等线" panose="02010600030101010101" charset="-122"/>
              </a:rPr>
              <a:t>后，WTO 规则所要求的各种制度（如信息公开制度、听证制度等）都还没有建立或不完善。</a:t>
            </a:r>
            <a:endParaRPr lang="zh-CN" altLang="en-US" sz="1600" b="0" dirty="0">
              <a:solidFill>
                <a:srgbClr val="595959"/>
              </a:solidFill>
              <a:latin typeface="微软雅黑" panose="020B0503020204020204" charset="-122"/>
              <a:ea typeface="微软雅黑" panose="020B0503020204020204" charset="-122"/>
              <a:sym typeface="等线" panose="02010600030101010101" charset="-122"/>
            </a:endParaRPr>
          </a:p>
        </p:txBody>
      </p:sp>
      <p:pic>
        <p:nvPicPr>
          <p:cNvPr id="32" name="图片 31"/>
          <p:cNvPicPr>
            <a:picLocks noChangeAspect="1"/>
          </p:cNvPicPr>
          <p:nvPr>
            <p:custDataLst>
              <p:tags r:id="rId8"/>
            </p:custDataLst>
          </p:nvPr>
        </p:nvPicPr>
        <p:blipFill>
          <a:blip r:embed="rId9" cstate="screen"/>
          <a:srcRect/>
          <a:stretch>
            <a:fillRect/>
          </a:stretch>
        </p:blipFill>
        <p:spPr>
          <a:xfrm>
            <a:off x="1109344" y="1895475"/>
            <a:ext cx="2158366" cy="1488440"/>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21" name="矩形 20"/>
          <p:cNvSpPr>
            <a:spLocks noChangeAspect="1"/>
          </p:cNvSpPr>
          <p:nvPr>
            <p:custDataLst>
              <p:tags r:id="rId10"/>
            </p:custDataLst>
          </p:nvPr>
        </p:nvSpPr>
        <p:spPr>
          <a:xfrm>
            <a:off x="1109663" y="381952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pic>
        <p:nvPicPr>
          <p:cNvPr id="37" name="图片 36"/>
          <p:cNvPicPr>
            <a:picLocks noChangeAspect="1"/>
          </p:cNvPicPr>
          <p:nvPr>
            <p:custDataLst>
              <p:tags r:id="rId11"/>
            </p:custDataLst>
          </p:nvPr>
        </p:nvPicPr>
        <p:blipFill>
          <a:blip r:embed="rId12" cstate="screen"/>
          <a:srcRect/>
          <a:stretch>
            <a:fillRect/>
          </a:stretch>
        </p:blipFill>
        <p:spPr>
          <a:xfrm>
            <a:off x="1109344" y="3819525"/>
            <a:ext cx="2158366" cy="1488440"/>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3" name="Title 6"/>
          <p:cNvSpPr txBox="1"/>
          <p:nvPr>
            <p:custDataLst>
              <p:tags r:id="rId13"/>
            </p:custDataLst>
          </p:nvPr>
        </p:nvSpPr>
        <p:spPr>
          <a:xfrm>
            <a:off x="231407" y="87859"/>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五、卫生立法内容上的基本特点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p:tgtEl>
                                          <p:spTgt spid="22"/>
                                        </p:tgtEl>
                                        <p:attrNameLst>
                                          <p:attrName>ppt_y</p:attrName>
                                        </p:attrNameLst>
                                      </p:cBhvr>
                                      <p:tavLst>
                                        <p:tav tm="0">
                                          <p:val>
                                            <p:strVal val="#ppt_y-#ppt_h*1.125000"/>
                                          </p:val>
                                        </p:tav>
                                        <p:tav tm="100000">
                                          <p:val>
                                            <p:strVal val="#ppt_y"/>
                                          </p:val>
                                        </p:tav>
                                      </p:tavLst>
                                    </p:anim>
                                    <p:animEffect transition="in" filter="wipe(down)">
                                      <p:cBhvr>
                                        <p:cTn id="18" dur="500"/>
                                        <p:tgtEl>
                                          <p:spTgt spid="22"/>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p:tgtEl>
                                          <p:spTgt spid="23"/>
                                        </p:tgtEl>
                                        <p:attrNameLst>
                                          <p:attrName>ppt_y</p:attrName>
                                        </p:attrNameLst>
                                      </p:cBhvr>
                                      <p:tavLst>
                                        <p:tav tm="0">
                                          <p:val>
                                            <p:strVal val="#ppt_y-#ppt_h*1.125000"/>
                                          </p:val>
                                        </p:tav>
                                        <p:tav tm="100000">
                                          <p:val>
                                            <p:strVal val="#ppt_y"/>
                                          </p:val>
                                        </p:tav>
                                      </p:tavLst>
                                    </p:anim>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72335" y="1655445"/>
            <a:ext cx="752856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第五节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中国卫生法律法规</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的作用</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9" name="任意多边形 81"/>
          <p:cNvSpPr/>
          <p:nvPr>
            <p:custDataLst>
              <p:tags r:id="rId1"/>
            </p:custDataLst>
          </p:nvPr>
        </p:nvSpPr>
        <p:spPr>
          <a:xfrm>
            <a:off x="5079365" y="1717675"/>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lIns="125730" rIns="107950" anchor="t" anchorCtr="0"/>
          <a:p>
            <a:r>
              <a:rPr lang="en-US" altLang="zh-CN">
                <a:solidFill>
                  <a:schemeClr val="bg1"/>
                </a:solidFill>
                <a:latin typeface="Arial" panose="020B0604020202020204" pitchFamily="34" charset="0"/>
              </a:rPr>
              <a:t>1</a:t>
            </a:r>
            <a:endParaRPr lang="en-US" altLang="zh-CN">
              <a:solidFill>
                <a:schemeClr val="bg1"/>
              </a:solidFill>
              <a:latin typeface="Arial" panose="020B0604020202020204" pitchFamily="34" charset="0"/>
            </a:endParaRPr>
          </a:p>
        </p:txBody>
      </p:sp>
      <p:sp>
        <p:nvSpPr>
          <p:cNvPr id="80" name="矩形 79"/>
          <p:cNvSpPr/>
          <p:nvPr>
            <p:custDataLst>
              <p:tags r:id="rId2"/>
            </p:custDataLst>
          </p:nvPr>
        </p:nvSpPr>
        <p:spPr>
          <a:xfrm>
            <a:off x="5544820" y="1533525"/>
            <a:ext cx="5463540" cy="495300"/>
          </a:xfrm>
          <a:prstGeom prst="rect">
            <a:avLst/>
          </a:prstGeom>
        </p:spPr>
        <p:txBody>
          <a:bodyPr wrap="square" lIns="90000" tIns="46800" rIns="90000" bIns="0" anchor="b" anchorCtr="0"/>
          <a:p>
            <a:pPr fontAlgn="base">
              <a:lnSpc>
                <a:spcPct val="120000"/>
              </a:lnSpc>
            </a:pPr>
            <a:r>
              <a:rPr lang="zh-CN" altLang="en-US" sz="1600" b="1" strike="noStrike" spc="300" noProof="1">
                <a:solidFill>
                  <a:srgbClr val="1F74AD"/>
                </a:solidFill>
                <a:latin typeface="微软雅黑" panose="020B0503020204020204" charset="-122"/>
                <a:ea typeface="微软雅黑" panose="020B0503020204020204" charset="-122"/>
                <a:cs typeface="+mn-ea"/>
                <a:sym typeface="+mn-ea"/>
              </a:rPr>
              <a:t>一、加强卫生事业的管理，促进卫生事业的发展</a:t>
            </a:r>
            <a:endParaRPr lang="zh-CN" altLang="en-US" sz="1600" b="1" strike="noStrike" spc="300" noProof="1">
              <a:solidFill>
                <a:srgbClr val="1F74AD"/>
              </a:solidFill>
              <a:latin typeface="微软雅黑" panose="020B0503020204020204" charset="-122"/>
              <a:ea typeface="微软雅黑" panose="020B0503020204020204" charset="-122"/>
              <a:cs typeface="+mn-ea"/>
              <a:sym typeface="+mn-ea"/>
            </a:endParaRPr>
          </a:p>
        </p:txBody>
      </p:sp>
      <p:sp>
        <p:nvSpPr>
          <p:cNvPr id="93191" name="任意多边形 75"/>
          <p:cNvSpPr/>
          <p:nvPr>
            <p:custDataLst>
              <p:tags r:id="rId3"/>
            </p:custDataLst>
          </p:nvPr>
        </p:nvSpPr>
        <p:spPr>
          <a:xfrm>
            <a:off x="5068570" y="2413000"/>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lIns="125730" rIns="107950" anchor="t" anchorCtr="0"/>
          <a:p>
            <a:r>
              <a:rPr lang="en-US" altLang="zh-CN">
                <a:solidFill>
                  <a:schemeClr val="bg1"/>
                </a:solidFill>
                <a:latin typeface="Arial" panose="020B0604020202020204" pitchFamily="34" charset="0"/>
              </a:rPr>
              <a:t>2</a:t>
            </a:r>
            <a:endParaRPr lang="en-US" altLang="zh-CN">
              <a:solidFill>
                <a:schemeClr val="bg1"/>
              </a:solidFill>
              <a:latin typeface="Arial" panose="020B0604020202020204" pitchFamily="34" charset="0"/>
            </a:endParaRPr>
          </a:p>
        </p:txBody>
      </p:sp>
      <p:sp>
        <p:nvSpPr>
          <p:cNvPr id="74" name="矩形 73"/>
          <p:cNvSpPr/>
          <p:nvPr>
            <p:custDataLst>
              <p:tags r:id="rId4"/>
            </p:custDataLst>
          </p:nvPr>
        </p:nvSpPr>
        <p:spPr>
          <a:xfrm>
            <a:off x="5554345" y="2390775"/>
            <a:ext cx="5811520" cy="376555"/>
          </a:xfrm>
          <a:prstGeom prst="rect">
            <a:avLst/>
          </a:prstGeom>
        </p:spPr>
        <p:txBody>
          <a:bodyPr wrap="square" lIns="90000" tIns="46800" rIns="90000" bIns="0" anchor="b" anchorCtr="0">
            <a:noAutofit/>
          </a:bodyPr>
          <a:p>
            <a:pPr algn="just" fontAlgn="base">
              <a:lnSpc>
                <a:spcPct val="120000"/>
              </a:lnSpc>
            </a:pPr>
            <a:r>
              <a:rPr lang="zh-CN" altLang="en-US" sz="1500" b="1" strike="noStrike" spc="300" noProof="1">
                <a:solidFill>
                  <a:srgbClr val="3498DB"/>
                </a:solidFill>
                <a:latin typeface="微软雅黑" panose="020B0503020204020204" charset="-122"/>
                <a:ea typeface="微软雅黑" panose="020B0503020204020204" charset="-122"/>
                <a:cs typeface="+mn-ea"/>
              </a:rPr>
              <a:t>二、维护和增进社会群体体质，保障现代化建设的进行</a:t>
            </a:r>
            <a:endParaRPr lang="zh-CN" altLang="en-US" sz="1500" b="1" strike="noStrike" spc="300" noProof="1">
              <a:solidFill>
                <a:srgbClr val="3498DB"/>
              </a:solidFill>
              <a:latin typeface="微软雅黑" panose="020B0503020204020204" charset="-122"/>
              <a:ea typeface="微软雅黑" panose="020B0503020204020204" charset="-122"/>
              <a:cs typeface="+mn-ea"/>
            </a:endParaRPr>
          </a:p>
        </p:txBody>
      </p:sp>
      <p:sp>
        <p:nvSpPr>
          <p:cNvPr id="93193" name="任意多边形 69"/>
          <p:cNvSpPr/>
          <p:nvPr>
            <p:custDataLst>
              <p:tags r:id="rId5"/>
            </p:custDataLst>
          </p:nvPr>
        </p:nvSpPr>
        <p:spPr>
          <a:xfrm>
            <a:off x="5068570" y="3233420"/>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noFill/>
          </a:ln>
        </p:spPr>
        <p:txBody>
          <a:bodyPr lIns="125730" rIns="107950" anchor="t" anchorCtr="0"/>
          <a:p>
            <a:r>
              <a:rPr lang="en-US" altLang="zh-CN">
                <a:solidFill>
                  <a:schemeClr val="bg1"/>
                </a:solidFill>
                <a:latin typeface="Arial" panose="020B0604020202020204" pitchFamily="34" charset="0"/>
              </a:rPr>
              <a:t>3</a:t>
            </a:r>
            <a:endParaRPr lang="en-US" altLang="zh-CN">
              <a:solidFill>
                <a:schemeClr val="bg1"/>
              </a:solidFill>
              <a:latin typeface="Arial" panose="020B0604020202020204" pitchFamily="34" charset="0"/>
            </a:endParaRPr>
          </a:p>
        </p:txBody>
      </p:sp>
      <p:sp>
        <p:nvSpPr>
          <p:cNvPr id="68" name="矩形 67"/>
          <p:cNvSpPr/>
          <p:nvPr>
            <p:custDataLst>
              <p:tags r:id="rId6"/>
            </p:custDataLst>
          </p:nvPr>
        </p:nvSpPr>
        <p:spPr>
          <a:xfrm>
            <a:off x="5544820" y="3233420"/>
            <a:ext cx="5648960" cy="370205"/>
          </a:xfrm>
          <a:prstGeom prst="rect">
            <a:avLst/>
          </a:prstGeom>
        </p:spPr>
        <p:txBody>
          <a:bodyPr wrap="square" lIns="90000" tIns="46800" rIns="90000" bIns="0" anchor="b" anchorCtr="0">
            <a:noAutofit/>
          </a:bodyPr>
          <a:p>
            <a:pPr fontAlgn="base">
              <a:lnSpc>
                <a:spcPct val="120000"/>
              </a:lnSpc>
            </a:pPr>
            <a:r>
              <a:rPr lang="zh-CN" altLang="en-US" sz="1500" b="1" strike="noStrike" spc="300" noProof="1">
                <a:solidFill>
                  <a:srgbClr val="1AA3AA"/>
                </a:solidFill>
                <a:latin typeface="微软雅黑" panose="020B0503020204020204" charset="-122"/>
                <a:ea typeface="微软雅黑" panose="020B0503020204020204" charset="-122"/>
                <a:cs typeface="+mn-ea"/>
              </a:rPr>
              <a:t>三、促进医学科技事业的发展和国际医学科技的交流</a:t>
            </a:r>
            <a:endParaRPr lang="zh-CN" altLang="en-US" sz="1500" b="1" strike="noStrike" spc="300" noProof="1">
              <a:solidFill>
                <a:srgbClr val="1AA3AA"/>
              </a:solidFill>
              <a:latin typeface="微软雅黑" panose="020B0503020204020204" charset="-122"/>
              <a:ea typeface="微软雅黑" panose="020B0503020204020204" charset="-122"/>
              <a:cs typeface="+mn-ea"/>
            </a:endParaRPr>
          </a:p>
        </p:txBody>
      </p:sp>
      <p:sp>
        <p:nvSpPr>
          <p:cNvPr id="93195" name="任意多边形 81"/>
          <p:cNvSpPr/>
          <p:nvPr>
            <p:custDataLst>
              <p:tags r:id="rId7"/>
            </p:custDataLst>
          </p:nvPr>
        </p:nvSpPr>
        <p:spPr>
          <a:xfrm>
            <a:off x="5079683" y="4123690"/>
            <a:ext cx="398462"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lIns="125730" rIns="107950" anchor="t" anchorCtr="0"/>
          <a:p>
            <a:r>
              <a:rPr lang="en-US" altLang="zh-CN">
                <a:solidFill>
                  <a:schemeClr val="bg1"/>
                </a:solidFill>
                <a:latin typeface="Arial" panose="020B0604020202020204" pitchFamily="34" charset="0"/>
              </a:rPr>
              <a:t>4</a:t>
            </a:r>
            <a:endParaRPr lang="en-US" altLang="zh-CN">
              <a:solidFill>
                <a:schemeClr val="bg1"/>
              </a:solidFill>
              <a:latin typeface="Arial" panose="020B0604020202020204" pitchFamily="34" charset="0"/>
            </a:endParaRPr>
          </a:p>
        </p:txBody>
      </p:sp>
      <p:sp>
        <p:nvSpPr>
          <p:cNvPr id="14" name="矩形 13"/>
          <p:cNvSpPr/>
          <p:nvPr>
            <p:custDataLst>
              <p:tags r:id="rId8"/>
            </p:custDataLst>
          </p:nvPr>
        </p:nvSpPr>
        <p:spPr>
          <a:xfrm>
            <a:off x="5556250" y="4053840"/>
            <a:ext cx="4403725" cy="370205"/>
          </a:xfrm>
          <a:prstGeom prst="rect">
            <a:avLst/>
          </a:prstGeom>
        </p:spPr>
        <p:txBody>
          <a:bodyPr wrap="square" lIns="90000" tIns="46800" rIns="90000" bIns="0" anchor="b" anchorCtr="0">
            <a:noAutofit/>
          </a:bodyPr>
          <a:p>
            <a:pPr fontAlgn="base">
              <a:lnSpc>
                <a:spcPct val="120000"/>
              </a:lnSpc>
            </a:pPr>
            <a:r>
              <a:rPr lang="zh-CN" altLang="en-US" sz="1500" b="1" strike="noStrike" spc="300" noProof="1">
                <a:solidFill>
                  <a:srgbClr val="1F74AD"/>
                </a:solidFill>
                <a:latin typeface="微软雅黑" panose="020B0503020204020204" charset="-122"/>
                <a:ea typeface="微软雅黑" panose="020B0503020204020204" charset="-122"/>
                <a:cs typeface="+mn-ea"/>
              </a:rPr>
              <a:t>四、严惩违反卫生法律法规的犯罪行为</a:t>
            </a:r>
            <a:endParaRPr lang="zh-CN" altLang="en-US" sz="1500" b="1" strike="noStrike" spc="300" noProof="1">
              <a:solidFill>
                <a:srgbClr val="1F74AD"/>
              </a:solidFill>
              <a:latin typeface="微软雅黑" panose="020B0503020204020204" charset="-122"/>
              <a:ea typeface="微软雅黑" panose="020B0503020204020204" charset="-122"/>
              <a:cs typeface="+mn-ea"/>
            </a:endParaRPr>
          </a:p>
        </p:txBody>
      </p:sp>
      <p:sp>
        <p:nvSpPr>
          <p:cNvPr id="93197" name="任意多边形 75"/>
          <p:cNvSpPr/>
          <p:nvPr>
            <p:custDataLst>
              <p:tags r:id="rId9"/>
            </p:custDataLst>
          </p:nvPr>
        </p:nvSpPr>
        <p:spPr>
          <a:xfrm>
            <a:off x="5068570" y="4911725"/>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lIns="125730" rIns="107950" anchor="t" anchorCtr="0"/>
          <a:p>
            <a:r>
              <a:rPr lang="en-US" altLang="zh-CN">
                <a:solidFill>
                  <a:schemeClr val="bg1"/>
                </a:solidFill>
                <a:latin typeface="Arial" panose="020B0604020202020204" pitchFamily="34" charset="0"/>
              </a:rPr>
              <a:t>5</a:t>
            </a:r>
            <a:endParaRPr lang="en-US" altLang="zh-CN">
              <a:solidFill>
                <a:schemeClr val="bg1"/>
              </a:solidFill>
              <a:latin typeface="Arial" panose="020B0604020202020204" pitchFamily="34" charset="0"/>
            </a:endParaRPr>
          </a:p>
        </p:txBody>
      </p:sp>
      <p:sp>
        <p:nvSpPr>
          <p:cNvPr id="18" name="矩形 17"/>
          <p:cNvSpPr/>
          <p:nvPr>
            <p:custDataLst>
              <p:tags r:id="rId10"/>
            </p:custDataLst>
          </p:nvPr>
        </p:nvSpPr>
        <p:spPr>
          <a:xfrm>
            <a:off x="5554345" y="4873625"/>
            <a:ext cx="5746115" cy="370205"/>
          </a:xfrm>
          <a:prstGeom prst="rect">
            <a:avLst/>
          </a:prstGeom>
        </p:spPr>
        <p:txBody>
          <a:bodyPr wrap="square" lIns="90000" tIns="46800" rIns="90000" bIns="0" anchor="b" anchorCtr="0">
            <a:noAutofit/>
          </a:bodyPr>
          <a:p>
            <a:pPr fontAlgn="base">
              <a:lnSpc>
                <a:spcPct val="120000"/>
              </a:lnSpc>
            </a:pPr>
            <a:r>
              <a:rPr lang="zh-CN" altLang="en-US" sz="1500" b="1" strike="noStrike" spc="300" noProof="1">
                <a:solidFill>
                  <a:srgbClr val="3498DB"/>
                </a:solidFill>
                <a:latin typeface="微软雅黑" panose="020B0503020204020204" charset="-122"/>
                <a:ea typeface="微软雅黑" panose="020B0503020204020204" charset="-122"/>
                <a:cs typeface="+mn-ea"/>
              </a:rPr>
              <a:t>五、保障广大民众的正当权益，构建和谐社会</a:t>
            </a:r>
            <a:endParaRPr lang="zh-CN" altLang="en-US" sz="1500" b="1" strike="noStrike" spc="300" noProof="1">
              <a:solidFill>
                <a:srgbClr val="3498DB"/>
              </a:solidFill>
              <a:latin typeface="微软雅黑" panose="020B0503020204020204" charset="-122"/>
              <a:ea typeface="微软雅黑" panose="020B0503020204020204" charset="-122"/>
              <a:cs typeface="+mn-ea"/>
            </a:endParaRPr>
          </a:p>
        </p:txBody>
      </p:sp>
      <p:grpSp>
        <p:nvGrpSpPr>
          <p:cNvPr id="93199" name="组合 4"/>
          <p:cNvGrpSpPr/>
          <p:nvPr/>
        </p:nvGrpSpPr>
        <p:grpSpPr>
          <a:xfrm>
            <a:off x="944245" y="1273175"/>
            <a:ext cx="3370263" cy="4116388"/>
            <a:chOff x="1724" y="1203"/>
            <a:chExt cx="6095" cy="7291"/>
          </a:xfrm>
        </p:grpSpPr>
        <p:sp>
          <p:nvSpPr>
            <p:cNvPr id="93200" name="椭圆 15"/>
            <p:cNvSpPr/>
            <p:nvPr>
              <p:custDataLst>
                <p:tags r:id="rId11"/>
              </p:custDataLst>
            </p:nvPr>
          </p:nvSpPr>
          <p:spPr>
            <a:xfrm rot="-3400715">
              <a:off x="3849" y="1186"/>
              <a:ext cx="1284" cy="1309"/>
            </a:xfrm>
            <a:prstGeom prst="ellipse">
              <a:avLst/>
            </a:prstGeom>
            <a:solidFill>
              <a:srgbClr val="1F74AD"/>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grpSp>
          <p:nvGrpSpPr>
            <p:cNvPr id="93201" name="组合 3"/>
            <p:cNvGrpSpPr/>
            <p:nvPr/>
          </p:nvGrpSpPr>
          <p:grpSpPr>
            <a:xfrm>
              <a:off x="1724" y="1573"/>
              <a:ext cx="6095" cy="6921"/>
              <a:chOff x="1724" y="1560"/>
              <a:chExt cx="7105" cy="8018"/>
            </a:xfrm>
          </p:grpSpPr>
          <p:sp>
            <p:nvSpPr>
              <p:cNvPr id="11" name="椭圆 10"/>
              <p:cNvSpPr/>
              <p:nvPr>
                <p:custDataLst>
                  <p:tags r:id="rId12"/>
                </p:custDataLst>
              </p:nvPr>
            </p:nvSpPr>
            <p:spPr>
              <a:xfrm rot="18199285">
                <a:off x="1903" y="2574"/>
                <a:ext cx="5535" cy="5567"/>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3203" name="直接连接符 21"/>
              <p:cNvSpPr/>
              <p:nvPr>
                <p:custDataLst>
                  <p:tags r:id="rId13"/>
                </p:custDataLst>
              </p:nvPr>
            </p:nvSpPr>
            <p:spPr>
              <a:xfrm flipH="1" flipV="1">
                <a:off x="4562" y="2345"/>
                <a:ext cx="1610" cy="38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4" name="任意多边形 22"/>
              <p:cNvSpPr/>
              <p:nvPr>
                <p:custDataLst>
                  <p:tags r:id="rId14"/>
                </p:custDataLst>
              </p:nvPr>
            </p:nvSpPr>
            <p:spPr>
              <a:xfrm>
                <a:off x="6171" y="2725"/>
                <a:ext cx="1513" cy="2564"/>
              </a:xfrm>
              <a:custGeom>
                <a:avLst/>
                <a:gdLst/>
                <a:ahLst/>
                <a:cxnLst>
                  <a:cxn ang="0">
                    <a:pos x="1513" y="2564"/>
                  </a:cxn>
                  <a:cxn ang="0">
                    <a:pos x="1336" y="1243"/>
                  </a:cxn>
                  <a:cxn ang="0">
                    <a:pos x="0" y="0"/>
                  </a:cxn>
                </a:cxnLst>
                <a:pathLst>
                  <a:path w="669" h="1134">
                    <a:moveTo>
                      <a:pt x="669" y="1134"/>
                    </a:moveTo>
                    <a:lnTo>
                      <a:pt x="591" y="550"/>
                    </a:lnTo>
                    <a:lnTo>
                      <a:pt x="0"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05" name="任意多边形 23"/>
              <p:cNvSpPr/>
              <p:nvPr>
                <p:custDataLst>
                  <p:tags r:id="rId15"/>
                </p:custDataLst>
              </p:nvPr>
            </p:nvSpPr>
            <p:spPr>
              <a:xfrm>
                <a:off x="3286" y="5289"/>
                <a:ext cx="4398" cy="3089"/>
              </a:xfrm>
              <a:custGeom>
                <a:avLst/>
                <a:gdLst/>
                <a:ahLst/>
                <a:cxnLst>
                  <a:cxn ang="0">
                    <a:pos x="0" y="2885"/>
                  </a:cxn>
                  <a:cxn ang="0">
                    <a:pos x="1876" y="3089"/>
                  </a:cxn>
                  <a:cxn ang="0">
                    <a:pos x="2950" y="2627"/>
                  </a:cxn>
                  <a:cxn ang="0">
                    <a:pos x="4079" y="1666"/>
                  </a:cxn>
                  <a:cxn ang="0">
                    <a:pos x="4398" y="0"/>
                  </a:cxn>
                </a:cxnLst>
                <a:pathLst>
                  <a:path w="1945" h="1366">
                    <a:moveTo>
                      <a:pt x="0" y="1276"/>
                    </a:moveTo>
                    <a:lnTo>
                      <a:pt x="830" y="1366"/>
                    </a:lnTo>
                    <a:lnTo>
                      <a:pt x="1305" y="1162"/>
                    </a:lnTo>
                    <a:lnTo>
                      <a:pt x="1804" y="737"/>
                    </a:lnTo>
                    <a:lnTo>
                      <a:pt x="1945"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06" name="直接连接符 24"/>
              <p:cNvSpPr/>
              <p:nvPr>
                <p:custDataLst>
                  <p:tags r:id="rId16"/>
                </p:custDataLst>
              </p:nvPr>
            </p:nvSpPr>
            <p:spPr>
              <a:xfrm>
                <a:off x="1961" y="6483"/>
                <a:ext cx="1325" cy="169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7" name="任意多边形 25"/>
              <p:cNvSpPr/>
              <p:nvPr>
                <p:custDataLst>
                  <p:tags r:id="rId17"/>
                </p:custDataLst>
              </p:nvPr>
            </p:nvSpPr>
            <p:spPr>
              <a:xfrm>
                <a:off x="1724" y="4023"/>
                <a:ext cx="237" cy="2460"/>
              </a:xfrm>
              <a:custGeom>
                <a:avLst/>
                <a:gdLst/>
                <a:ahLst/>
                <a:cxnLst>
                  <a:cxn ang="0">
                    <a:pos x="237" y="0"/>
                  </a:cxn>
                  <a:cxn ang="0">
                    <a:pos x="184" y="105"/>
                  </a:cxn>
                  <a:cxn ang="0">
                    <a:pos x="94" y="398"/>
                  </a:cxn>
                </a:cxnLst>
                <a:pathLst>
                  <a:path w="3355" h="8925">
                    <a:moveTo>
                      <a:pt x="1663" y="0"/>
                    </a:moveTo>
                    <a:lnTo>
                      <a:pt x="0" y="4997"/>
                    </a:lnTo>
                    <a:lnTo>
                      <a:pt x="3355" y="8925"/>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08" name="直接连接符 26"/>
              <p:cNvSpPr/>
              <p:nvPr>
                <p:custDataLst>
                  <p:tags r:id="rId18"/>
                </p:custDataLst>
              </p:nvPr>
            </p:nvSpPr>
            <p:spPr>
              <a:xfrm flipH="1">
                <a:off x="3101" y="2345"/>
                <a:ext cx="1461" cy="49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9" name="任意多边形 27"/>
              <p:cNvSpPr/>
              <p:nvPr>
                <p:custDataLst>
                  <p:tags r:id="rId19"/>
                </p:custDataLst>
              </p:nvPr>
            </p:nvSpPr>
            <p:spPr>
              <a:xfrm>
                <a:off x="3103" y="2682"/>
                <a:ext cx="3076" cy="172"/>
              </a:xfrm>
              <a:custGeom>
                <a:avLst/>
                <a:gdLst/>
                <a:ahLst/>
                <a:cxnLst>
                  <a:cxn ang="0">
                    <a:pos x="0" y="172"/>
                  </a:cxn>
                  <a:cxn ang="0">
                    <a:pos x="0" y="172"/>
                  </a:cxn>
                  <a:cxn ang="0">
                    <a:pos x="1523" y="0"/>
                  </a:cxn>
                  <a:cxn ang="0">
                    <a:pos x="1523" y="0"/>
                  </a:cxn>
                  <a:cxn ang="0">
                    <a:pos x="3076" y="32"/>
                  </a:cxn>
                </a:cxnLst>
                <a:pathLst>
                  <a:path w="10000" h="5798">
                    <a:moveTo>
                      <a:pt x="0" y="5798"/>
                    </a:moveTo>
                    <a:lnTo>
                      <a:pt x="0" y="5798"/>
                    </a:lnTo>
                    <a:lnTo>
                      <a:pt x="4953" y="0"/>
                    </a:lnTo>
                    <a:lnTo>
                      <a:pt x="4953" y="0"/>
                    </a:lnTo>
                    <a:lnTo>
                      <a:pt x="10000" y="1092"/>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10" name="任意多边形 28"/>
              <p:cNvSpPr/>
              <p:nvPr>
                <p:custDataLst>
                  <p:tags r:id="rId20"/>
                </p:custDataLst>
              </p:nvPr>
            </p:nvSpPr>
            <p:spPr>
              <a:xfrm>
                <a:off x="2884" y="5533"/>
                <a:ext cx="402" cy="2641"/>
              </a:xfrm>
              <a:custGeom>
                <a:avLst/>
                <a:gdLst/>
                <a:ahLst/>
                <a:cxnLst>
                  <a:cxn ang="0">
                    <a:pos x="0" y="0"/>
                  </a:cxn>
                  <a:cxn ang="0">
                    <a:pos x="325" y="1790"/>
                  </a:cxn>
                  <a:cxn ang="0">
                    <a:pos x="402" y="2641"/>
                  </a:cxn>
                </a:cxnLst>
                <a:pathLst>
                  <a:path w="178" h="1168">
                    <a:moveTo>
                      <a:pt x="0" y="0"/>
                    </a:moveTo>
                    <a:lnTo>
                      <a:pt x="144" y="792"/>
                    </a:lnTo>
                    <a:lnTo>
                      <a:pt x="178" y="1168"/>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11" name="任意多边形 29"/>
              <p:cNvSpPr/>
              <p:nvPr>
                <p:custDataLst>
                  <p:tags r:id="rId21"/>
                </p:custDataLst>
              </p:nvPr>
            </p:nvSpPr>
            <p:spPr>
              <a:xfrm>
                <a:off x="2884" y="2851"/>
                <a:ext cx="298" cy="2682"/>
              </a:xfrm>
              <a:custGeom>
                <a:avLst/>
                <a:gdLst/>
                <a:ahLst/>
                <a:cxnLst>
                  <a:cxn ang="0">
                    <a:pos x="178" y="0"/>
                  </a:cxn>
                  <a:cxn ang="0">
                    <a:pos x="298" y="832"/>
                  </a:cxn>
                  <a:cxn ang="0">
                    <a:pos x="0" y="2682"/>
                  </a:cxn>
                </a:cxnLst>
                <a:pathLst>
                  <a:path w="132" h="1186">
                    <a:moveTo>
                      <a:pt x="79" y="0"/>
                    </a:moveTo>
                    <a:lnTo>
                      <a:pt x="132" y="368"/>
                    </a:lnTo>
                    <a:lnTo>
                      <a:pt x="0" y="1186"/>
                    </a:lnTo>
                  </a:path>
                </a:pathLst>
              </a:custGeom>
              <a:noFill/>
              <a:ln w="12700" cap="flat" cmpd="sng">
                <a:solidFill>
                  <a:srgbClr val="A6A6A6">
                    <a:alpha val="53998"/>
                  </a:srgbClr>
                </a:solidFill>
                <a:prstDash val="solid"/>
                <a:round/>
                <a:headEnd type="none" w="sm" len="sm"/>
                <a:tailEnd type="oval" w="sm" len="sm"/>
              </a:ln>
            </p:spPr>
            <p:txBody>
              <a:bodyPr/>
              <a:p>
                <a:endParaRPr lang="zh-CN" altLang="en-US"/>
              </a:p>
            </p:txBody>
          </p:sp>
          <p:sp>
            <p:nvSpPr>
              <p:cNvPr id="93212" name="任意多边形 30"/>
              <p:cNvSpPr/>
              <p:nvPr>
                <p:custDataLst>
                  <p:tags r:id="rId22"/>
                </p:custDataLst>
              </p:nvPr>
            </p:nvSpPr>
            <p:spPr>
              <a:xfrm>
                <a:off x="4485" y="6668"/>
                <a:ext cx="678" cy="1709"/>
              </a:xfrm>
              <a:custGeom>
                <a:avLst/>
                <a:gdLst/>
                <a:ahLst/>
                <a:cxnLst>
                  <a:cxn ang="0">
                    <a:pos x="0" y="0"/>
                  </a:cxn>
                  <a:cxn ang="0">
                    <a:pos x="494" y="1335"/>
                  </a:cxn>
                  <a:cxn ang="0">
                    <a:pos x="678" y="1709"/>
                  </a:cxn>
                </a:cxnLst>
                <a:pathLst>
                  <a:path w="7538" h="10000">
                    <a:moveTo>
                      <a:pt x="0" y="0"/>
                    </a:moveTo>
                    <a:lnTo>
                      <a:pt x="5503" y="7817"/>
                    </a:lnTo>
                    <a:lnTo>
                      <a:pt x="7538" y="10000"/>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13" name="任意多边形 31"/>
              <p:cNvSpPr/>
              <p:nvPr>
                <p:custDataLst>
                  <p:tags r:id="rId23"/>
                </p:custDataLst>
              </p:nvPr>
            </p:nvSpPr>
            <p:spPr>
              <a:xfrm>
                <a:off x="4485" y="2695"/>
                <a:ext cx="746" cy="3973"/>
              </a:xfrm>
              <a:custGeom>
                <a:avLst/>
                <a:gdLst/>
                <a:ahLst/>
                <a:cxnLst>
                  <a:cxn ang="0">
                    <a:pos x="117" y="0"/>
                  </a:cxn>
                  <a:cxn ang="0">
                    <a:pos x="746" y="1501"/>
                  </a:cxn>
                  <a:cxn ang="0">
                    <a:pos x="0" y="3973"/>
                  </a:cxn>
                </a:cxnLst>
                <a:pathLst>
                  <a:path w="330" h="1757">
                    <a:moveTo>
                      <a:pt x="52" y="0"/>
                    </a:moveTo>
                    <a:lnTo>
                      <a:pt x="330" y="664"/>
                    </a:lnTo>
                    <a:lnTo>
                      <a:pt x="0" y="175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14" name="直接连接符 32"/>
              <p:cNvSpPr/>
              <p:nvPr>
                <p:custDataLst>
                  <p:tags r:id="rId24"/>
                </p:custDataLst>
              </p:nvPr>
            </p:nvSpPr>
            <p:spPr>
              <a:xfrm>
                <a:off x="4562" y="2345"/>
                <a:ext cx="41" cy="35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5" name="直接连接符 33"/>
              <p:cNvSpPr/>
              <p:nvPr>
                <p:custDataLst>
                  <p:tags r:id="rId25"/>
                </p:custDataLst>
              </p:nvPr>
            </p:nvSpPr>
            <p:spPr>
              <a:xfrm flipH="1">
                <a:off x="1842" y="2838"/>
                <a:ext cx="1246" cy="1185"/>
              </a:xfrm>
              <a:prstGeom prst="line">
                <a:avLst/>
              </a:prstGeom>
              <a:ln w="12700" cap="flat" cmpd="sng">
                <a:solidFill>
                  <a:srgbClr val="A6A6A6">
                    <a:alpha val="53998"/>
                  </a:srgbClr>
                </a:solidFill>
                <a:prstDash val="solid"/>
                <a:round/>
                <a:headEnd type="none"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6" name="直接连接符 34"/>
              <p:cNvSpPr/>
              <p:nvPr>
                <p:custDataLst>
                  <p:tags r:id="rId26"/>
                </p:custDataLst>
              </p:nvPr>
            </p:nvSpPr>
            <p:spPr>
              <a:xfrm flipH="1" flipV="1">
                <a:off x="7331" y="5128"/>
                <a:ext cx="353" cy="16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7" name="直接连接符 35"/>
              <p:cNvSpPr/>
              <p:nvPr>
                <p:custDataLst>
                  <p:tags r:id="rId27"/>
                </p:custDataLst>
              </p:nvPr>
            </p:nvSpPr>
            <p:spPr>
              <a:xfrm flipH="1" flipV="1">
                <a:off x="6156" y="2727"/>
                <a:ext cx="402" cy="104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8" name="直接连接符 36"/>
              <p:cNvSpPr/>
              <p:nvPr>
                <p:custDataLst>
                  <p:tags r:id="rId28"/>
                </p:custDataLst>
              </p:nvPr>
            </p:nvSpPr>
            <p:spPr>
              <a:xfrm flipH="1" flipV="1">
                <a:off x="6558" y="3772"/>
                <a:ext cx="773" cy="1357"/>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9" name="直接连接符 37"/>
              <p:cNvSpPr/>
              <p:nvPr>
                <p:custDataLst>
                  <p:tags r:id="rId29"/>
                </p:custDataLst>
              </p:nvPr>
            </p:nvSpPr>
            <p:spPr>
              <a:xfrm flipH="1" flipV="1">
                <a:off x="7331" y="5128"/>
                <a:ext cx="34" cy="1827"/>
              </a:xfrm>
              <a:prstGeom prst="line">
                <a:avLst/>
              </a:prstGeom>
              <a:ln w="12700" cap="flat" cmpd="sng">
                <a:solidFill>
                  <a:srgbClr val="A6A6A6">
                    <a:alpha val="53998"/>
                  </a:srgbClr>
                </a:solidFill>
                <a:prstDash val="solid"/>
                <a:round/>
                <a:headEnd type="oval"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0" name="任意多边形 38"/>
              <p:cNvSpPr/>
              <p:nvPr>
                <p:custDataLst>
                  <p:tags r:id="rId30"/>
                </p:custDataLst>
              </p:nvPr>
            </p:nvSpPr>
            <p:spPr>
              <a:xfrm>
                <a:off x="4485" y="6668"/>
                <a:ext cx="2881" cy="545"/>
              </a:xfrm>
              <a:custGeom>
                <a:avLst/>
                <a:gdLst/>
                <a:ahLst/>
                <a:cxnLst>
                  <a:cxn ang="0">
                    <a:pos x="0" y="0"/>
                  </a:cxn>
                  <a:cxn ang="0">
                    <a:pos x="2055" y="545"/>
                  </a:cxn>
                  <a:cxn ang="0">
                    <a:pos x="2881" y="287"/>
                  </a:cxn>
                </a:cxnLst>
                <a:pathLst>
                  <a:path w="1274" h="241">
                    <a:moveTo>
                      <a:pt x="0" y="0"/>
                    </a:moveTo>
                    <a:lnTo>
                      <a:pt x="909" y="241"/>
                    </a:lnTo>
                    <a:lnTo>
                      <a:pt x="1274" y="12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21" name="直接连接符 39"/>
              <p:cNvSpPr/>
              <p:nvPr>
                <p:custDataLst>
                  <p:tags r:id="rId31"/>
                </p:custDataLst>
              </p:nvPr>
            </p:nvSpPr>
            <p:spPr>
              <a:xfrm>
                <a:off x="2884" y="5533"/>
                <a:ext cx="1601" cy="113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2" name="直接连接符 40"/>
              <p:cNvSpPr/>
              <p:nvPr>
                <p:custDataLst>
                  <p:tags r:id="rId32"/>
                </p:custDataLst>
              </p:nvPr>
            </p:nvSpPr>
            <p:spPr>
              <a:xfrm>
                <a:off x="1842" y="4023"/>
                <a:ext cx="1042" cy="151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3" name="直接连接符 41"/>
              <p:cNvSpPr/>
              <p:nvPr>
                <p:custDataLst>
                  <p:tags r:id="rId33"/>
                </p:custDataLst>
              </p:nvPr>
            </p:nvSpPr>
            <p:spPr>
              <a:xfrm flipH="1">
                <a:off x="1842" y="3684"/>
                <a:ext cx="1341" cy="339"/>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4" name="直接连接符 42"/>
              <p:cNvSpPr/>
              <p:nvPr>
                <p:custDataLst>
                  <p:tags r:id="rId34"/>
                </p:custDataLst>
              </p:nvPr>
            </p:nvSpPr>
            <p:spPr>
              <a:xfrm flipH="1">
                <a:off x="3182" y="2695"/>
                <a:ext cx="1420" cy="98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5" name="直接连接符 43"/>
              <p:cNvSpPr/>
              <p:nvPr>
                <p:custDataLst>
                  <p:tags r:id="rId35"/>
                </p:custDataLst>
              </p:nvPr>
            </p:nvSpPr>
            <p:spPr>
              <a:xfrm flipH="1" flipV="1">
                <a:off x="4602" y="2695"/>
                <a:ext cx="1956" cy="107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6" name="任意多边形 44"/>
              <p:cNvSpPr/>
              <p:nvPr>
                <p:custDataLst>
                  <p:tags r:id="rId36"/>
                </p:custDataLst>
              </p:nvPr>
            </p:nvSpPr>
            <p:spPr>
              <a:xfrm>
                <a:off x="6558" y="3772"/>
                <a:ext cx="950" cy="1323"/>
              </a:xfrm>
              <a:custGeom>
                <a:avLst/>
                <a:gdLst/>
                <a:ahLst/>
                <a:cxnLst>
                  <a:cxn ang="0">
                    <a:pos x="778" y="1323"/>
                  </a:cxn>
                  <a:cxn ang="0">
                    <a:pos x="950" y="196"/>
                  </a:cxn>
                  <a:cxn ang="0">
                    <a:pos x="0" y="0"/>
                  </a:cxn>
                </a:cxnLst>
                <a:pathLst>
                  <a:path w="420" h="585">
                    <a:moveTo>
                      <a:pt x="344" y="585"/>
                    </a:moveTo>
                    <a:lnTo>
                      <a:pt x="420" y="87"/>
                    </a:lnTo>
                    <a:lnTo>
                      <a:pt x="0"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27" name="任意多边形 45"/>
              <p:cNvSpPr/>
              <p:nvPr>
                <p:custDataLst>
                  <p:tags r:id="rId37"/>
                </p:custDataLst>
              </p:nvPr>
            </p:nvSpPr>
            <p:spPr>
              <a:xfrm>
                <a:off x="6522" y="3772"/>
                <a:ext cx="814" cy="3441"/>
              </a:xfrm>
              <a:custGeom>
                <a:avLst/>
                <a:gdLst/>
                <a:ahLst/>
                <a:cxnLst>
                  <a:cxn ang="0">
                    <a:pos x="36" y="0"/>
                  </a:cxn>
                  <a:cxn ang="0">
                    <a:pos x="0" y="1648"/>
                  </a:cxn>
                  <a:cxn ang="0">
                    <a:pos x="18" y="3441"/>
                  </a:cxn>
                  <a:cxn ang="0">
                    <a:pos x="809" y="1356"/>
                  </a:cxn>
                  <a:cxn ang="0">
                    <a:pos x="814" y="1322"/>
                  </a:cxn>
                </a:cxnLst>
                <a:pathLst>
                  <a:path w="360" h="1522">
                    <a:moveTo>
                      <a:pt x="16" y="0"/>
                    </a:moveTo>
                    <a:lnTo>
                      <a:pt x="0" y="729"/>
                    </a:lnTo>
                    <a:lnTo>
                      <a:pt x="8" y="1522"/>
                    </a:lnTo>
                    <a:lnTo>
                      <a:pt x="358" y="600"/>
                    </a:lnTo>
                    <a:lnTo>
                      <a:pt x="360" y="585"/>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28" name="直接连接符 46"/>
              <p:cNvSpPr/>
              <p:nvPr>
                <p:custDataLst>
                  <p:tags r:id="rId38"/>
                </p:custDataLst>
              </p:nvPr>
            </p:nvSpPr>
            <p:spPr>
              <a:xfrm flipV="1">
                <a:off x="5231" y="3772"/>
                <a:ext cx="1327" cy="42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9" name="直接连接符 47"/>
              <p:cNvSpPr/>
              <p:nvPr>
                <p:custDataLst>
                  <p:tags r:id="rId39"/>
                </p:custDataLst>
              </p:nvPr>
            </p:nvSpPr>
            <p:spPr>
              <a:xfrm flipV="1">
                <a:off x="2884" y="4197"/>
                <a:ext cx="2347" cy="1354"/>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0" name="任意多边形 48"/>
              <p:cNvSpPr/>
              <p:nvPr>
                <p:custDataLst>
                  <p:tags r:id="rId40"/>
                </p:custDataLst>
              </p:nvPr>
            </p:nvSpPr>
            <p:spPr>
              <a:xfrm>
                <a:off x="1961" y="5551"/>
                <a:ext cx="1248" cy="1773"/>
              </a:xfrm>
              <a:custGeom>
                <a:avLst/>
                <a:gdLst/>
                <a:ahLst/>
                <a:cxnLst>
                  <a:cxn ang="0">
                    <a:pos x="1248" y="1773"/>
                  </a:cxn>
                  <a:cxn ang="0">
                    <a:pos x="0" y="931"/>
                  </a:cxn>
                  <a:cxn ang="0">
                    <a:pos x="922" y="0"/>
                  </a:cxn>
                </a:cxnLst>
                <a:pathLst>
                  <a:path w="552" h="784">
                    <a:moveTo>
                      <a:pt x="552" y="784"/>
                    </a:moveTo>
                    <a:lnTo>
                      <a:pt x="0" y="412"/>
                    </a:lnTo>
                    <a:lnTo>
                      <a:pt x="408"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31" name="直接连接符 49"/>
              <p:cNvSpPr/>
              <p:nvPr>
                <p:custDataLst>
                  <p:tags r:id="rId41"/>
                </p:custDataLst>
              </p:nvPr>
            </p:nvSpPr>
            <p:spPr>
              <a:xfrm flipH="1">
                <a:off x="3209" y="6668"/>
                <a:ext cx="1275" cy="65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2" name="任意多边形 50"/>
              <p:cNvSpPr/>
              <p:nvPr>
                <p:custDataLst>
                  <p:tags r:id="rId42"/>
                </p:custDataLst>
              </p:nvPr>
            </p:nvSpPr>
            <p:spPr>
              <a:xfrm>
                <a:off x="4485" y="5128"/>
                <a:ext cx="2847" cy="1540"/>
              </a:xfrm>
              <a:custGeom>
                <a:avLst/>
                <a:gdLst/>
                <a:ahLst/>
                <a:cxnLst>
                  <a:cxn ang="0">
                    <a:pos x="2847" y="0"/>
                  </a:cxn>
                  <a:cxn ang="0">
                    <a:pos x="2039" y="316"/>
                  </a:cxn>
                  <a:cxn ang="0">
                    <a:pos x="0" y="1540"/>
                  </a:cxn>
                </a:cxnLst>
                <a:pathLst>
                  <a:path w="1259" h="681">
                    <a:moveTo>
                      <a:pt x="1259" y="0"/>
                    </a:moveTo>
                    <a:lnTo>
                      <a:pt x="902" y="140"/>
                    </a:lnTo>
                    <a:lnTo>
                      <a:pt x="0" y="681"/>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33" name="任意多边形 51"/>
              <p:cNvSpPr/>
              <p:nvPr>
                <p:custDataLst>
                  <p:tags r:id="rId43"/>
                </p:custDataLst>
              </p:nvPr>
            </p:nvSpPr>
            <p:spPr>
              <a:xfrm>
                <a:off x="3309" y="7918"/>
                <a:ext cx="2910" cy="262"/>
              </a:xfrm>
              <a:custGeom>
                <a:avLst/>
                <a:gdLst/>
                <a:ahLst/>
                <a:cxnLst>
                  <a:cxn ang="0">
                    <a:pos x="2910" y="0"/>
                  </a:cxn>
                  <a:cxn ang="0">
                    <a:pos x="1670" y="85"/>
                  </a:cxn>
                  <a:cxn ang="0">
                    <a:pos x="0" y="262"/>
                  </a:cxn>
                </a:cxnLst>
                <a:pathLst>
                  <a:path w="1287" h="116">
                    <a:moveTo>
                      <a:pt x="1287" y="0"/>
                    </a:moveTo>
                    <a:lnTo>
                      <a:pt x="739" y="38"/>
                    </a:lnTo>
                    <a:lnTo>
                      <a:pt x="0" y="116"/>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34" name="任意多边形 6"/>
              <p:cNvSpPr/>
              <p:nvPr>
                <p:custDataLst>
                  <p:tags r:id="rId44"/>
                </p:custDataLst>
              </p:nvPr>
            </p:nvSpPr>
            <p:spPr>
              <a:xfrm>
                <a:off x="3209" y="7213"/>
                <a:ext cx="3330" cy="791"/>
              </a:xfrm>
              <a:custGeom>
                <a:avLst/>
                <a:gdLst/>
                <a:ahLst/>
                <a:cxnLst>
                  <a:cxn ang="0">
                    <a:pos x="0" y="110"/>
                  </a:cxn>
                  <a:cxn ang="0">
                    <a:pos x="1770" y="791"/>
                  </a:cxn>
                  <a:cxn ang="0">
                    <a:pos x="3330" y="0"/>
                  </a:cxn>
                  <a:cxn ang="0">
                    <a:pos x="3047" y="684"/>
                  </a:cxn>
                </a:cxnLst>
                <a:pathLst>
                  <a:path w="1473" h="350">
                    <a:moveTo>
                      <a:pt x="0" y="49"/>
                    </a:moveTo>
                    <a:lnTo>
                      <a:pt x="783" y="350"/>
                    </a:lnTo>
                    <a:lnTo>
                      <a:pt x="1473" y="0"/>
                    </a:lnTo>
                    <a:lnTo>
                      <a:pt x="1348" y="303"/>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35" name="直接连接符 53"/>
              <p:cNvSpPr/>
              <p:nvPr>
                <p:custDataLst>
                  <p:tags r:id="rId45"/>
                </p:custDataLst>
              </p:nvPr>
            </p:nvSpPr>
            <p:spPr>
              <a:xfrm>
                <a:off x="5231" y="4197"/>
                <a:ext cx="1293" cy="124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6" name="直接连接符 54"/>
              <p:cNvSpPr/>
              <p:nvPr>
                <p:custDataLst>
                  <p:tags r:id="rId46"/>
                </p:custDataLst>
              </p:nvPr>
            </p:nvSpPr>
            <p:spPr>
              <a:xfrm>
                <a:off x="3182" y="3684"/>
                <a:ext cx="2048" cy="513"/>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19" name="椭圆 18"/>
              <p:cNvSpPr/>
              <p:nvPr>
                <p:custDataLst>
                  <p:tags r:id="rId47"/>
                </p:custDataLst>
              </p:nvPr>
            </p:nvSpPr>
            <p:spPr>
              <a:xfrm>
                <a:off x="2689" y="3344"/>
                <a:ext cx="4014" cy="4014"/>
              </a:xfrm>
              <a:prstGeom prst="ellipse">
                <a:avLst/>
              </a:prstGeom>
              <a:solidFill>
                <a:srgbClr val="1F74A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3238" name="任意多边形 16"/>
              <p:cNvSpPr/>
              <p:nvPr>
                <p:custDataLst>
                  <p:tags r:id="rId48"/>
                </p:custDataLst>
              </p:nvPr>
            </p:nvSpPr>
            <p:spPr>
              <a:xfrm>
                <a:off x="4635" y="1560"/>
                <a:ext cx="841" cy="655"/>
              </a:xfrm>
              <a:custGeom>
                <a:avLst/>
                <a:gdLst/>
                <a:ahLst/>
                <a:cxnLst>
                  <a:cxn ang="0">
                    <a:pos x="840" y="347"/>
                  </a:cxn>
                  <a:cxn ang="0">
                    <a:pos x="705" y="347"/>
                  </a:cxn>
                  <a:cxn ang="0">
                    <a:pos x="458" y="163"/>
                  </a:cxn>
                  <a:cxn ang="0">
                    <a:pos x="324" y="233"/>
                  </a:cxn>
                  <a:cxn ang="0">
                    <a:pos x="303" y="134"/>
                  </a:cxn>
                  <a:cxn ang="0">
                    <a:pos x="592" y="28"/>
                  </a:cxn>
                  <a:cxn ang="0">
                    <a:pos x="705" y="113"/>
                  </a:cxn>
                  <a:cxn ang="0">
                    <a:pos x="282" y="532"/>
                  </a:cxn>
                  <a:cxn ang="0">
                    <a:pos x="233" y="468"/>
                  </a:cxn>
                  <a:cxn ang="0">
                    <a:pos x="176" y="411"/>
                  </a:cxn>
                  <a:cxn ang="0">
                    <a:pos x="92" y="369"/>
                  </a:cxn>
                  <a:cxn ang="0">
                    <a:pos x="134" y="455"/>
                  </a:cxn>
                  <a:cxn ang="0">
                    <a:pos x="190" y="512"/>
                  </a:cxn>
                  <a:cxn ang="0">
                    <a:pos x="247" y="568"/>
                  </a:cxn>
                  <a:cxn ang="0">
                    <a:pos x="331" y="618"/>
                  </a:cxn>
                  <a:cxn ang="0">
                    <a:pos x="282" y="532"/>
                  </a:cxn>
                  <a:cxn ang="0">
                    <a:pos x="501" y="227"/>
                  </a:cxn>
                  <a:cxn ang="0">
                    <a:pos x="374" y="256"/>
                  </a:cxn>
                  <a:cxn ang="0">
                    <a:pos x="239" y="184"/>
                  </a:cxn>
                  <a:cxn ang="0">
                    <a:pos x="388" y="42"/>
                  </a:cxn>
                  <a:cxn ang="0">
                    <a:pos x="155" y="85"/>
                  </a:cxn>
                  <a:cxn ang="0">
                    <a:pos x="0" y="56"/>
                  </a:cxn>
                  <a:cxn ang="0">
                    <a:pos x="42" y="376"/>
                  </a:cxn>
                  <a:cxn ang="0">
                    <a:pos x="197" y="333"/>
                  </a:cxn>
                  <a:cxn ang="0">
                    <a:pos x="247" y="398"/>
                  </a:cxn>
                  <a:cxn ang="0">
                    <a:pos x="303" y="455"/>
                  </a:cxn>
                  <a:cxn ang="0">
                    <a:pos x="359" y="518"/>
                  </a:cxn>
                  <a:cxn ang="0">
                    <a:pos x="402" y="618"/>
                  </a:cxn>
                  <a:cxn ang="0">
                    <a:pos x="458" y="561"/>
                  </a:cxn>
                  <a:cxn ang="0">
                    <a:pos x="409" y="497"/>
                  </a:cxn>
                  <a:cxn ang="0">
                    <a:pos x="480" y="568"/>
                  </a:cxn>
                  <a:cxn ang="0">
                    <a:pos x="529" y="512"/>
                  </a:cxn>
                  <a:cxn ang="0">
                    <a:pos x="550" y="518"/>
                  </a:cxn>
                  <a:cxn ang="0">
                    <a:pos x="607" y="461"/>
                  </a:cxn>
                  <a:cxn ang="0">
                    <a:pos x="613" y="447"/>
                  </a:cxn>
                  <a:cxn ang="0">
                    <a:pos x="663" y="455"/>
                  </a:cxn>
                  <a:cxn ang="0">
                    <a:pos x="663" y="398"/>
                  </a:cxn>
                </a:cxnLst>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w="9525">
                <a:noFill/>
              </a:ln>
            </p:spPr>
            <p:txBody>
              <a:bodyPr/>
              <a:p>
                <a:endParaRPr lang="zh-CN" altLang="en-US"/>
              </a:p>
            </p:txBody>
          </p:sp>
          <p:sp>
            <p:nvSpPr>
              <p:cNvPr id="93239" name="椭圆 13"/>
              <p:cNvSpPr/>
              <p:nvPr>
                <p:custDataLst>
                  <p:tags r:id="rId49"/>
                </p:custDataLst>
              </p:nvPr>
            </p:nvSpPr>
            <p:spPr>
              <a:xfrm rot="-3400715">
                <a:off x="3912" y="8064"/>
                <a:ext cx="1488" cy="1540"/>
              </a:xfrm>
              <a:prstGeom prst="ellipse">
                <a:avLst/>
              </a:prstGeom>
              <a:solidFill>
                <a:srgbClr val="1AA3AA"/>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93240" name="任意多边形 14"/>
              <p:cNvSpPr/>
              <p:nvPr>
                <p:custDataLst>
                  <p:tags r:id="rId50"/>
                </p:custDataLst>
              </p:nvPr>
            </p:nvSpPr>
            <p:spPr>
              <a:xfrm>
                <a:off x="4278" y="8419"/>
                <a:ext cx="839" cy="77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ln>
            </p:spPr>
            <p:txBody>
              <a:bodyPr/>
              <a:p>
                <a:endParaRPr lang="zh-CN" altLang="en-US"/>
              </a:p>
            </p:txBody>
          </p:sp>
          <p:sp>
            <p:nvSpPr>
              <p:cNvPr id="93241" name="椭圆 9"/>
              <p:cNvSpPr/>
              <p:nvPr>
                <p:custDataLst>
                  <p:tags r:id="rId51"/>
                </p:custDataLst>
              </p:nvPr>
            </p:nvSpPr>
            <p:spPr>
              <a:xfrm rot="-3400715">
                <a:off x="7315" y="4626"/>
                <a:ext cx="1488" cy="1540"/>
              </a:xfrm>
              <a:prstGeom prst="ellipse">
                <a:avLst/>
              </a:prstGeom>
              <a:solidFill>
                <a:srgbClr val="3498DB"/>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93242" name="任意多边形 10"/>
              <p:cNvSpPr/>
              <p:nvPr>
                <p:custDataLst>
                  <p:tags r:id="rId52"/>
                </p:custDataLst>
              </p:nvPr>
            </p:nvSpPr>
            <p:spPr>
              <a:xfrm>
                <a:off x="7706" y="4999"/>
                <a:ext cx="788" cy="739"/>
              </a:xfrm>
              <a:custGeom>
                <a:avLst/>
                <a:gdLst/>
                <a:ahLst/>
                <a:cxnLst>
                  <a:cxn ang="0">
                    <a:pos x="394" y="369"/>
                  </a:cxn>
                  <a:cxn ang="5400000">
                    <a:pos x="394" y="369"/>
                  </a:cxn>
                  <a:cxn ang="10800000">
                    <a:pos x="394" y="369"/>
                  </a:cxn>
                  <a:cxn ang="16200000">
                    <a:pos x="394" y="369"/>
                  </a:cxn>
                </a:cxnLst>
                <a:pathLst>
                  <a:path w="20993" h="2144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noFill/>
              </a:ln>
            </p:spPr>
            <p:txBody>
              <a:bodyPr/>
              <a:p>
                <a:endParaRPr lang="zh-CN" altLang="en-US"/>
              </a:p>
            </p:txBody>
          </p:sp>
        </p:grpSp>
      </p:grpSp>
    </p:spTree>
    <p:custDataLst>
      <p:tags r:id="rId5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80"/>
                                        </p:tgtEl>
                                        <p:attrNameLst>
                                          <p:attrName>style.visibility</p:attrName>
                                        </p:attrNameLst>
                                      </p:cBhvr>
                                      <p:to>
                                        <p:strVal val="visible"/>
                                      </p:to>
                                    </p:set>
                                    <p:anim calcmode="lin" valueType="num">
                                      <p:cBhvr>
                                        <p:cTn id="7" dur="1000"/>
                                        <p:tgtEl>
                                          <p:spTgt spid="80"/>
                                        </p:tgtEl>
                                        <p:attrNameLst>
                                          <p:attrName>ppt_y</p:attrName>
                                        </p:attrNameLst>
                                      </p:cBhvr>
                                      <p:tavLst>
                                        <p:tav tm="0">
                                          <p:val>
                                            <p:strVal val="#ppt_y+#ppt_h*1.125000"/>
                                          </p:val>
                                        </p:tav>
                                        <p:tav tm="100000">
                                          <p:val>
                                            <p:strVal val="#ppt_y"/>
                                          </p:val>
                                        </p:tav>
                                      </p:tavLst>
                                    </p:anim>
                                    <p:animEffect transition="in" filter="wipe(up)">
                                      <p:cBhvr>
                                        <p:cTn id="8" dur="1000"/>
                                        <p:tgtEl>
                                          <p:spTgt spid="80"/>
                                        </p:tgtEl>
                                      </p:cBhvr>
                                    </p:animEffect>
                                  </p:childTnLst>
                                </p:cTn>
                              </p:par>
                            </p:childTnLst>
                          </p:cTn>
                        </p:par>
                        <p:par>
                          <p:cTn id="9" fill="hold">
                            <p:stCondLst>
                              <p:cond delay="1000"/>
                            </p:stCondLst>
                            <p:childTnLst>
                              <p:par>
                                <p:cTn id="10" presetID="12" presetClass="entr" presetSubtype="4" fill="hold" grpId="0" nodeType="afterEffect">
                                  <p:stCondLst>
                                    <p:cond delay="0"/>
                                  </p:stCondLst>
                                  <p:childTnLst>
                                    <p:set>
                                      <p:cBhvr>
                                        <p:cTn id="11" dur="1000" fill="hold">
                                          <p:stCondLst>
                                            <p:cond delay="0"/>
                                          </p:stCondLst>
                                        </p:cTn>
                                        <p:tgtEl>
                                          <p:spTgt spid="74"/>
                                        </p:tgtEl>
                                        <p:attrNameLst>
                                          <p:attrName>style.visibility</p:attrName>
                                        </p:attrNameLst>
                                      </p:cBhvr>
                                      <p:to>
                                        <p:strVal val="visible"/>
                                      </p:to>
                                    </p:set>
                                    <p:anim calcmode="lin" valueType="num">
                                      <p:cBhvr>
                                        <p:cTn id="12" dur="1000"/>
                                        <p:tgtEl>
                                          <p:spTgt spid="74"/>
                                        </p:tgtEl>
                                        <p:attrNameLst>
                                          <p:attrName>ppt_y</p:attrName>
                                        </p:attrNameLst>
                                      </p:cBhvr>
                                      <p:tavLst>
                                        <p:tav tm="0">
                                          <p:val>
                                            <p:strVal val="#ppt_y+#ppt_h*1.125000"/>
                                          </p:val>
                                        </p:tav>
                                        <p:tav tm="100000">
                                          <p:val>
                                            <p:strVal val="#ppt_y"/>
                                          </p:val>
                                        </p:tav>
                                      </p:tavLst>
                                    </p:anim>
                                    <p:animEffect transition="in" filter="wipe(up)">
                                      <p:cBhvr>
                                        <p:cTn id="13" dur="1000"/>
                                        <p:tgtEl>
                                          <p:spTgt spid="7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68"/>
                                        </p:tgtEl>
                                        <p:attrNameLst>
                                          <p:attrName>style.visibility</p:attrName>
                                        </p:attrNameLst>
                                      </p:cBhvr>
                                      <p:to>
                                        <p:strVal val="visible"/>
                                      </p:to>
                                    </p:set>
                                    <p:anim calcmode="lin" valueType="num">
                                      <p:cBhvr>
                                        <p:cTn id="17" dur="1000"/>
                                        <p:tgtEl>
                                          <p:spTgt spid="68"/>
                                        </p:tgtEl>
                                        <p:attrNameLst>
                                          <p:attrName>ppt_y</p:attrName>
                                        </p:attrNameLst>
                                      </p:cBhvr>
                                      <p:tavLst>
                                        <p:tav tm="0">
                                          <p:val>
                                            <p:strVal val="#ppt_y+#ppt_h*1.125000"/>
                                          </p:val>
                                        </p:tav>
                                        <p:tav tm="100000">
                                          <p:val>
                                            <p:strVal val="#ppt_y"/>
                                          </p:val>
                                        </p:tav>
                                      </p:tavLst>
                                    </p:anim>
                                    <p:animEffect transition="in" filter="wipe(up)">
                                      <p:cBhvr>
                                        <p:cTn id="18" dur="1000"/>
                                        <p:tgtEl>
                                          <p:spTgt spid="68"/>
                                        </p:tgtEl>
                                      </p:cBhvr>
                                    </p:animEffect>
                                  </p:childTnLst>
                                </p:cTn>
                              </p:par>
                            </p:childTnLst>
                          </p:cTn>
                        </p:par>
                        <p:par>
                          <p:cTn id="19" fill="hold">
                            <p:stCondLst>
                              <p:cond delay="3000"/>
                            </p:stCondLst>
                            <p:childTnLst>
                              <p:par>
                                <p:cTn id="20" presetID="12" presetClass="entr" presetSubtype="4" fill="hold" grpId="0" nodeType="afterEffect">
                                  <p:stCondLst>
                                    <p:cond delay="0"/>
                                  </p:stCondLst>
                                  <p:childTnLst>
                                    <p:set>
                                      <p:cBhvr>
                                        <p:cTn id="21" dur="1000" fill="hold">
                                          <p:stCondLst>
                                            <p:cond delay="0"/>
                                          </p:stCondLst>
                                        </p:cTn>
                                        <p:tgtEl>
                                          <p:spTgt spid="14"/>
                                        </p:tgtEl>
                                        <p:attrNameLst>
                                          <p:attrName>style.visibility</p:attrName>
                                        </p:attrNameLst>
                                      </p:cBhvr>
                                      <p:to>
                                        <p:strVal val="visible"/>
                                      </p:to>
                                    </p:set>
                                    <p:anim calcmode="lin" valueType="num">
                                      <p:cBhvr>
                                        <p:cTn id="22" dur="1000"/>
                                        <p:tgtEl>
                                          <p:spTgt spid="14"/>
                                        </p:tgtEl>
                                        <p:attrNameLst>
                                          <p:attrName>ppt_y</p:attrName>
                                        </p:attrNameLst>
                                      </p:cBhvr>
                                      <p:tavLst>
                                        <p:tav tm="0">
                                          <p:val>
                                            <p:strVal val="#ppt_y+#ppt_h*1.125000"/>
                                          </p:val>
                                        </p:tav>
                                        <p:tav tm="100000">
                                          <p:val>
                                            <p:strVal val="#ppt_y"/>
                                          </p:val>
                                        </p:tav>
                                      </p:tavLst>
                                    </p:anim>
                                    <p:animEffect transition="in" filter="wipe(up)">
                                      <p:cBhvr>
                                        <p:cTn id="23" dur="1000"/>
                                        <p:tgtEl>
                                          <p:spTgt spid="14"/>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000" fill="hold">
                                          <p:stCondLst>
                                            <p:cond delay="0"/>
                                          </p:stCondLst>
                                        </p:cTn>
                                        <p:tgtEl>
                                          <p:spTgt spid="18"/>
                                        </p:tgtEl>
                                        <p:attrNameLst>
                                          <p:attrName>style.visibility</p:attrName>
                                        </p:attrNameLst>
                                      </p:cBhvr>
                                      <p:to>
                                        <p:strVal val="visible"/>
                                      </p:to>
                                    </p:set>
                                    <p:anim calcmode="lin" valueType="num">
                                      <p:cBhvr>
                                        <p:cTn id="27" dur="1000"/>
                                        <p:tgtEl>
                                          <p:spTgt spid="18"/>
                                        </p:tgtEl>
                                        <p:attrNameLst>
                                          <p:attrName>ppt_y</p:attrName>
                                        </p:attrNameLst>
                                      </p:cBhvr>
                                      <p:tavLst>
                                        <p:tav tm="0">
                                          <p:val>
                                            <p:strVal val="#ppt_y+#ppt_h*1.125000"/>
                                          </p:val>
                                        </p:tav>
                                        <p:tav tm="100000">
                                          <p:val>
                                            <p:strVal val="#ppt_y"/>
                                          </p:val>
                                        </p:tav>
                                      </p:tavLst>
                                    </p:anim>
                                    <p:animEffect transition="in" filter="wipe(up)">
                                      <p:cBhvr>
                                        <p:cTn id="2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74" grpId="0"/>
      <p:bldP spid="68" grpId="0"/>
      <p:bldP spid="14"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03070" y="1769110"/>
            <a:ext cx="8602980" cy="3138170"/>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第六节</a:t>
            </a:r>
            <a:endPar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违反中国卫生法律法</a:t>
            </a:r>
            <a:r>
              <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规</a:t>
            </a:r>
            <a:endPar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的行为及其法律责任</a:t>
            </a:r>
            <a:endParaRPr lang="zh-CN" altLang="en-US"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293052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4134485" y="2552700"/>
            <a:ext cx="6568440" cy="1753235"/>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违法，是指违反法律的规定，依法应承担法律责任的行为。其中，有的是同法律规范的要求相对应的行为，有的是超越法律规范允许范围的行为。</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一、违法的概念</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40995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4025265" y="2162810"/>
            <a:ext cx="6568440" cy="299974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研究违反卫生法律法规行为的意义是：使人们能够确切地了解什么是违反卫生法律法规的行为，明辨违法与合法的界限，从而能更好地帮助民众树立牢固的遵守卫生法律法规的意识与观念，有利于洞悉违反卫生法律法规行为发生的社会历史条件、主观和客观原因；有利于个体与群体积极地预测和防止违反卫生法律法规行为的发生，并有效地同违反卫生法律法规现象作斗争。</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140" y="87630"/>
            <a:ext cx="71907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二、研究违反卫生法律法规行为的意义</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994025"/>
            <a:ext cx="8014335" cy="180848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963670" y="3155950"/>
            <a:ext cx="6568440" cy="133794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违反我国卫生法律法规的行为是指国家机关及其工作人员、企业事业单位、社会团体和公民，违反了我国卫生法律法规的规定，从而给社会造成某种危害的有过错的行为。</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140" y="87630"/>
            <a:ext cx="71907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三、违反中国卫生法律法规的行为</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smtClean="0">
                <a:solidFill>
                  <a:srgbClr val="0070C0"/>
                </a:solidFill>
                <a:latin typeface="黑体" panose="02010609060101010101" charset="-122"/>
                <a:ea typeface="黑体" panose="02010609060101010101" charset="-122"/>
                <a:cs typeface="+mn-ea"/>
                <a:sym typeface="黑体" panose="02010609060101010101" charset="-122"/>
              </a:rPr>
              <a:t>第二章</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中国卫生法律法规</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四、构成违反中国卫生法律法规行为的要件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8965" y="1282700"/>
            <a:ext cx="10972800" cy="4077335"/>
            <a:chOff x="959" y="2020"/>
            <a:chExt cx="17280" cy="6421"/>
          </a:xfrm>
        </p:grpSpPr>
        <p:sp>
          <p:nvSpPr>
            <p:cNvPr id="22" name="矩形: 圆角 1128"/>
            <p:cNvSpPr/>
            <p:nvPr>
              <p:custDataLst>
                <p:tags r:id="rId2"/>
              </p:custDataLst>
            </p:nvPr>
          </p:nvSpPr>
          <p:spPr>
            <a:xfrm>
              <a:off x="959" y="2020"/>
              <a:ext cx="17280" cy="6421"/>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373" y="759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001" y="3038"/>
              <a:ext cx="14805"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1F74AD"/>
                  </a:solidFill>
                  <a:latin typeface="微软雅黑" panose="020B0503020204020204" charset="-122"/>
                  <a:ea typeface="微软雅黑" panose="020B0503020204020204" charset="-122"/>
                  <a:cs typeface="微软雅黑" panose="020B0503020204020204" charset="-122"/>
                </a:rPr>
                <a:t>（一）违反中国卫生法律法规行为的客体</a:t>
              </a:r>
              <a:endParaRPr lang="zh-CN" altLang="en-US" b="1">
                <a:solidFill>
                  <a:srgbClr val="1F74AD"/>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构成违反我国卫生法律法规行为的第一要件——违法客体，是指违法行为所损害的而为卫生法律法规所保护的一定的社会主义社会关系。即违反我国卫生法律法规的行为是一种危害社会的行为。违反我国卫生法律法规行为的最本质特征是具有社会危害性。例如，出售腐败变质食品造成严重食物中毒事故，直接危害广大民众的身体健康和生命安全，具有社会危害性，这就是违反我国卫生法律法规的行为。如果在客观上对社会没有危害性的行为，就不可能是违反我国卫生法律法规的行为。</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四、构成违反中国卫生法律法规行为的要件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8965" y="1282700"/>
            <a:ext cx="10972800" cy="4077335"/>
            <a:chOff x="959" y="2020"/>
            <a:chExt cx="17280" cy="6421"/>
          </a:xfrm>
        </p:grpSpPr>
        <p:sp>
          <p:nvSpPr>
            <p:cNvPr id="22" name="矩形: 圆角 1128"/>
            <p:cNvSpPr/>
            <p:nvPr>
              <p:custDataLst>
                <p:tags r:id="rId2"/>
              </p:custDataLst>
            </p:nvPr>
          </p:nvSpPr>
          <p:spPr>
            <a:xfrm>
              <a:off x="959" y="2020"/>
              <a:ext cx="17280" cy="6421"/>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373" y="759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49" y="2711"/>
              <a:ext cx="14805"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1F74AD"/>
                  </a:solidFill>
                  <a:latin typeface="微软雅黑" panose="020B0503020204020204" charset="-122"/>
                  <a:ea typeface="微软雅黑" panose="020B0503020204020204" charset="-122"/>
                  <a:cs typeface="微软雅黑" panose="020B0503020204020204" charset="-122"/>
                </a:rPr>
                <a:t>（二）违反中国卫生法律法规行为的主体</a:t>
              </a:r>
              <a:endParaRPr lang="zh-CN" altLang="en-US" b="1">
                <a:solidFill>
                  <a:srgbClr val="1F74AD"/>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违反我国卫生法律法规行为的主体是指实施违反卫生法律法规行为并要对其承担法律责任的人，即必须是达到了法定年龄、具有责任能力的自然人和依法设置的法人。根据我国有关法律的规定，只有具有理解、辨认自己行为能力和控制自己行为能力的人，即达到了法定年龄、具有责任能力的自然人和依法设置的法人，才能成为违反我国卫生法律法规行为的主体，才能对自己违反我国卫生法律法规的行为承担责任。幼年儿童、精神病患者（间歇性精神病患者病情发作时）违反我国卫生法律法规的行为不承担法律责任。法人违反我国卫生法律法规的行为要承担法律责任。</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四、构成违反中国卫生法律法规行为的要件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8965" y="1282700"/>
            <a:ext cx="10972800" cy="4077335"/>
            <a:chOff x="959" y="2020"/>
            <a:chExt cx="17280" cy="6421"/>
          </a:xfrm>
        </p:grpSpPr>
        <p:sp>
          <p:nvSpPr>
            <p:cNvPr id="22" name="矩形: 圆角 1128"/>
            <p:cNvSpPr/>
            <p:nvPr>
              <p:custDataLst>
                <p:tags r:id="rId2"/>
              </p:custDataLst>
            </p:nvPr>
          </p:nvSpPr>
          <p:spPr>
            <a:xfrm>
              <a:off x="959" y="2020"/>
              <a:ext cx="17280" cy="6421"/>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373" y="759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23" y="2542"/>
              <a:ext cx="14805"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1F74AD"/>
                  </a:solidFill>
                  <a:latin typeface="微软雅黑" panose="020B0503020204020204" charset="-122"/>
                  <a:ea typeface="微软雅黑" panose="020B0503020204020204" charset="-122"/>
                  <a:cs typeface="微软雅黑" panose="020B0503020204020204" charset="-122"/>
                </a:rPr>
                <a:t>（三）违反中国卫生法律法规的主观要件</a:t>
              </a:r>
              <a:endParaRPr lang="zh-CN" altLang="en-US" b="1">
                <a:solidFill>
                  <a:srgbClr val="1F74AD"/>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违反我国卫生法律法规的主观要件即实施违法行为人在实施违法行为时的心理状态。这在刑法中称为罪过，在其他部门法中称为过错。因此，违反我国卫生法律法规的行为人在主观上必须要有过错。人的行为是受思想支配的，一切违反我国卫生法律法规的行为都是基于行为人的心理状态。在违反我国卫生法律法规的行为人中，一部分人是心有预计，明知故犯，故意违反我国卫生法律法规；另一部分人则是由于行为不慎，疏忽大意，过失地违反我国卫生法律法规。所以，行为人故意或者过失心理状态的存在是构成违反我国卫生法律法规行为的必备条件。</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四、构成违反中国卫生法律法规行为的要件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8965" y="1753235"/>
            <a:ext cx="10972800" cy="4077335"/>
            <a:chOff x="959" y="2761"/>
            <a:chExt cx="17280" cy="6421"/>
          </a:xfrm>
        </p:grpSpPr>
        <p:sp>
          <p:nvSpPr>
            <p:cNvPr id="22" name="矩形: 圆角 1128"/>
            <p:cNvSpPr/>
            <p:nvPr>
              <p:custDataLst>
                <p:tags r:id="rId2"/>
              </p:custDataLst>
            </p:nvPr>
          </p:nvSpPr>
          <p:spPr>
            <a:xfrm>
              <a:off x="959" y="2761"/>
              <a:ext cx="17280" cy="6421"/>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309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373" y="8334"/>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75" y="3479"/>
              <a:ext cx="14805"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1F74AD"/>
                  </a:solidFill>
                  <a:latin typeface="微软雅黑" panose="020B0503020204020204" charset="-122"/>
                  <a:ea typeface="微软雅黑" panose="020B0503020204020204" charset="-122"/>
                  <a:cs typeface="微软雅黑" panose="020B0503020204020204" charset="-122"/>
                </a:rPr>
                <a:t>（四）违反中国卫生法律法规的客观要件</a:t>
              </a:r>
              <a:endParaRPr lang="zh-CN" altLang="en-US" b="1">
                <a:solidFill>
                  <a:srgbClr val="1F74AD"/>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违反我国卫生法律法规的客观要件即指构成违反卫生法律法规行为所必须具备的外部条件。包括违法行为、违法的结果、行为与结果之间的关系，有时还包括违法的时间、空间和违法的对象等。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以上四个要件构成了违反我国卫生法律法规的行为。依据性质和危害程度的不同，违反我国卫生法律法规的行为可以分为一般违法行为和严重违法行为。严重违法行为即犯罪行为，是指违反我国卫生法律法规的规定，触犯刑律依法应受到刑罚处罚的行为。</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五、违反中国卫生法律法规行为的法律责任</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8965" y="1753235"/>
            <a:ext cx="10972800" cy="4077335"/>
            <a:chOff x="959" y="2761"/>
            <a:chExt cx="17280" cy="6421"/>
          </a:xfrm>
        </p:grpSpPr>
        <p:sp>
          <p:nvSpPr>
            <p:cNvPr id="22" name="矩形: 圆角 1128"/>
            <p:cNvSpPr/>
            <p:nvPr>
              <p:custDataLst>
                <p:tags r:id="rId2"/>
              </p:custDataLst>
            </p:nvPr>
          </p:nvSpPr>
          <p:spPr>
            <a:xfrm>
              <a:off x="959" y="2761"/>
              <a:ext cx="17280" cy="6421"/>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309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373" y="8334"/>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75" y="3766"/>
              <a:ext cx="14805" cy="407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1F74AD"/>
                  </a:solidFill>
                  <a:latin typeface="微软雅黑" panose="020B0503020204020204" charset="-122"/>
                  <a:ea typeface="微软雅黑" panose="020B0503020204020204" charset="-122"/>
                  <a:cs typeface="微软雅黑" panose="020B0503020204020204" charset="-122"/>
                </a:rPr>
                <a:t>（一）行政处罚</a:t>
              </a:r>
              <a:endParaRPr lang="zh-CN" altLang="en-US" b="1">
                <a:solidFill>
                  <a:srgbClr val="1F74AD"/>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行政处罚是指国家卫生行政机关依法对违反我国卫生法律法规，妨害卫生行政管理，从而应当追究行政法律责任的公民和法人所给予的处罚。根据我国卫生法律法规的规定，违反我国卫生法律法规行为的行政处罚的种类有：警告、限期改进、罚款、没收、销毁、停业整顿、吊销许可证、阻止染疫患者出入境、禁止某些行李货物进出口等。行政处罚可以单处，也可以并处。</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7828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五、违反中国卫生法律法规行为的法律责任</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761490"/>
            <a:ext cx="10972800" cy="4077335"/>
            <a:chOff x="960" y="2774"/>
            <a:chExt cx="17280" cy="6421"/>
          </a:xfrm>
        </p:grpSpPr>
        <p:sp>
          <p:nvSpPr>
            <p:cNvPr id="22" name="矩形: 圆角 1128"/>
            <p:cNvSpPr/>
            <p:nvPr>
              <p:custDataLst>
                <p:tags r:id="rId2"/>
              </p:custDataLst>
            </p:nvPr>
          </p:nvSpPr>
          <p:spPr>
            <a:xfrm>
              <a:off x="960" y="2774"/>
              <a:ext cx="17280" cy="6421"/>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309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373" y="8334"/>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18" y="3285"/>
              <a:ext cx="14805"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1F74AD"/>
                  </a:solidFill>
                  <a:latin typeface="微软雅黑" panose="020B0503020204020204" charset="-122"/>
                  <a:ea typeface="微软雅黑" panose="020B0503020204020204" charset="-122"/>
                  <a:cs typeface="微软雅黑" panose="020B0503020204020204" charset="-122"/>
                </a:rPr>
                <a:t>（二）损害赔偿</a:t>
              </a:r>
              <a:endParaRPr lang="zh-CN" altLang="en-US" b="1">
                <a:solidFill>
                  <a:srgbClr val="1F74AD"/>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tx1"/>
                  </a:solidFill>
                  <a:latin typeface="微软雅黑" panose="020B0503020204020204" charset="-122"/>
                  <a:ea typeface="微软雅黑" panose="020B0503020204020204" charset="-122"/>
                  <a:cs typeface="微软雅黑" panose="020B0503020204020204" charset="-122"/>
                </a:rPr>
                <a:t>损害赔偿是指国家司法机关或国家卫生行政机关对违反我国卫生法律法规的行为的规定，对给他人权益造成损害，应负赔偿责任的公民和法人所采取的一种民事制裁方法。例如，国家司法机关或国家卫生行政机关对违反我国药品管理法的行为的规定，制造、贩卖假药造成药物中毒事故的致害单位或个人，责令他们赔偿受害人受到的损害，这就是损害赔偿。</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a:solidFill>
                    <a:srgbClr val="1F74AD"/>
                  </a:solidFill>
                  <a:latin typeface="微软雅黑" panose="020B0503020204020204" charset="-122"/>
                  <a:ea typeface="微软雅黑" panose="020B0503020204020204" charset="-122"/>
                  <a:cs typeface="微软雅黑" panose="020B0503020204020204" charset="-122"/>
                </a:rPr>
                <a:t>（三）刑事责任</a:t>
              </a:r>
              <a:endParaRPr lang="zh-CN" altLang="en-US" b="1">
                <a:solidFill>
                  <a:srgbClr val="1F74AD"/>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tx1"/>
                  </a:solidFill>
                  <a:latin typeface="微软雅黑" panose="020B0503020204020204" charset="-122"/>
                  <a:ea typeface="微软雅黑" panose="020B0503020204020204" charset="-122"/>
                  <a:cs typeface="微软雅黑" panose="020B0503020204020204" charset="-122"/>
                </a:rPr>
                <a:t>刑事责任是指国家司法机关对违反我国卫生法律法规构成犯罪，依法应该追究刑事责任的人所给予的刑罚制裁。</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073150" y="4059555"/>
            <a:ext cx="2984500" cy="235331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400" dirty="0" smtClean="0"/>
              <a:t>1. 掌握中国卫生法律法规的特征及意义。</a:t>
            </a:r>
            <a:endParaRPr sz="1400" dirty="0" smtClean="0"/>
          </a:p>
          <a:p>
            <a:pPr algn="just" fontAlgn="auto">
              <a:lnSpc>
                <a:spcPct val="150000"/>
              </a:lnSpc>
              <a:spcBef>
                <a:spcPts val="0"/>
              </a:spcBef>
              <a:spcAft>
                <a:spcPts val="0"/>
              </a:spcAft>
            </a:pPr>
            <a:r>
              <a:rPr sz="1400" dirty="0" smtClean="0"/>
              <a:t>2. 掌握违反中国卫生法律法规行为的法律责任。</a:t>
            </a:r>
            <a:endParaRPr sz="1400" dirty="0" smtClean="0"/>
          </a:p>
          <a:p>
            <a:pPr algn="just" fontAlgn="auto">
              <a:lnSpc>
                <a:spcPct val="150000"/>
              </a:lnSpc>
              <a:spcBef>
                <a:spcPts val="0"/>
              </a:spcBef>
              <a:spcAft>
                <a:spcPts val="0"/>
              </a:spcAft>
            </a:pPr>
            <a:r>
              <a:rPr sz="1400" dirty="0" smtClean="0"/>
              <a:t>3. 熟悉中国卫生法律法规的结构组成及违反卫生法律法规行为的要件。</a:t>
            </a:r>
            <a:endParaRPr sz="1400" dirty="0" smtClean="0"/>
          </a:p>
          <a:p>
            <a:pPr algn="just" fontAlgn="auto">
              <a:lnSpc>
                <a:spcPct val="150000"/>
              </a:lnSpc>
              <a:spcBef>
                <a:spcPts val="0"/>
              </a:spcBef>
              <a:spcAft>
                <a:spcPts val="0"/>
              </a:spcAft>
            </a:pPr>
            <a:r>
              <a:rPr sz="1400" dirty="0" smtClean="0"/>
              <a:t>4. 了解中国卫生法律法规的分类。</a:t>
            </a:r>
            <a:endParaRPr sz="1400" dirty="0" smtClean="0"/>
          </a:p>
        </p:txBody>
      </p:sp>
      <p:sp>
        <p:nvSpPr>
          <p:cNvPr id="5" name="文本框 22"/>
          <p:cNvSpPr txBox="1"/>
          <p:nvPr/>
        </p:nvSpPr>
        <p:spPr>
          <a:xfrm flipH="1">
            <a:off x="4787265" y="4088765"/>
            <a:ext cx="2822575" cy="170688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能够识别违反中国卫生法律法规的客体和主体，主观要件和客观要件。能分辨违反中国卫生法律法规行为的法律责任种类和实施处罚的主体。</a:t>
            </a:r>
            <a:endParaRPr lang="zh-CN" altLang="en-US" sz="1400" dirty="0" smtClean="0"/>
          </a:p>
        </p:txBody>
      </p:sp>
      <p:sp>
        <p:nvSpPr>
          <p:cNvPr id="6" name="文本框 22"/>
          <p:cNvSpPr txBox="1"/>
          <p:nvPr/>
        </p:nvSpPr>
        <p:spPr>
          <a:xfrm flipH="1">
            <a:off x="8314690" y="4138295"/>
            <a:ext cx="2618105" cy="10604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具有在法律允许范围内执业的意识，为在职业活动中形良好的依法执业素质打好基础。</a:t>
            </a:r>
            <a:endParaRPr lang="zh-CN" altLang="en-US" sz="1400"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171259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第一节</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中国卫生法律法规的产生与发展</a:t>
            </a:r>
            <a:r>
              <a:rPr lang="zh-CN" altLang="en-US" sz="65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65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534" y="2915"/>
              <a:ext cx="16133"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中国是世界上最早运用法律法规手段来管理社会卫生的文明古国，据历史资料考证，早在 2000 多年以前就已经有了关于卫生方面的法律法规。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商朝：</a:t>
              </a:r>
              <a:r>
                <a:rPr lang="zh-CN" altLang="en-US">
                  <a:latin typeface="微软雅黑" panose="020B0503020204020204" charset="-122"/>
                  <a:ea typeface="微软雅黑" panose="020B0503020204020204" charset="-122"/>
                  <a:cs typeface="微软雅黑" panose="020B0503020204020204" charset="-122"/>
                </a:rPr>
                <a:t>在《韩非子·内储说上七术》中有“刑弃灰于公道者断其手”的法律法规记述，说明在我国商朝就已经有了“把灰倒在街上就要砍断手”的卫生法律法规。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周朝：</a:t>
              </a:r>
              <a:r>
                <a:rPr lang="zh-CN" altLang="en-US">
                  <a:latin typeface="微软雅黑" panose="020B0503020204020204" charset="-122"/>
                  <a:ea typeface="微软雅黑" panose="020B0503020204020204" charset="-122"/>
                  <a:cs typeface="微软雅黑" panose="020B0503020204020204" charset="-122"/>
                </a:rPr>
                <a:t>在《周礼·天官冢宰》中有“医师掌医之政令，聚毒药以供医事”“岁终则稽其医事，以制其食”“凡民之有疾病者，分而治之，死终，则各书其所以，而入于医师”等。说明在西周时期不仅规定了“医师”为医药行政的最高领导，还规定了到年终时对医生要进行考核，并根据考核的成绩评定俸禄等级。此外，还规定了医生治病必须记录病情，这可以说是世界上最早的病历报告制度。</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937895" y="1517015"/>
            <a:ext cx="1026668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西汉时期：</a:t>
            </a:r>
            <a:r>
              <a:rPr lang="zh-CN" altLang="en-US" dirty="0">
                <a:latin typeface="微软雅黑" panose="020B0503020204020204" charset="-122"/>
                <a:ea typeface="微软雅黑" panose="020B0503020204020204" charset="-122"/>
              </a:rPr>
              <a:t>在“《元命包》曰：㓝，刀守井也。”之说，这就说明我国古代是用“法”来保护饮用水源的清洁卫生，㓝是刑的异体字，用“刑”来惩罚不遵守饮水卫生法规的人。</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唐朝：</a:t>
            </a:r>
            <a:r>
              <a:rPr lang="zh-CN" altLang="en-US" dirty="0">
                <a:latin typeface="微软雅黑" panose="020B0503020204020204" charset="-122"/>
                <a:ea typeface="微软雅黑" panose="020B0503020204020204" charset="-122"/>
              </a:rPr>
              <a:t>唐朝是我国立法最多也最明确的朝代，对于医政体制、民间医生的鉴定、医律的修饰、医疗事故责任和药典等均一一做出了明文规定。同时对医生的误治、欺诈、调剂错误以及以药毒人等，在《唐律》中均有刑律的规定。世界上第一部药典《新修本草》也是在唐朝明令颁布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宋朝：</a:t>
            </a:r>
            <a:r>
              <a:rPr lang="zh-CN" altLang="en-US" dirty="0">
                <a:latin typeface="微软雅黑" panose="020B0503020204020204" charset="-122"/>
                <a:ea typeface="微软雅黑" panose="020B0503020204020204" charset="-122"/>
              </a:rPr>
              <a:t>规定了医官的医术水平标准，医官必须经过考试，合格后才能录用。已经录用为医官者，经考核不合格者予以淘汰。法律上还明文规定了利用医药诈取钱财者以匪盗论处；庸医伤人致死者绳之以法。北宋颁布的《市易法》规定，由朝廷控制药品贸易，制止商人投机，革除药品伪滥之流弊。</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元朝：</a:t>
            </a:r>
            <a:r>
              <a:rPr lang="zh-CN" altLang="en-US" dirty="0">
                <a:latin typeface="微软雅黑" panose="020B0503020204020204" charset="-122"/>
                <a:ea typeface="微软雅黑" panose="020B0503020204020204" charset="-122"/>
              </a:rPr>
              <a:t>颁布了《元典章》，明确规定禁止假医假药，禁止无证行医，并禁止医生出售毒药和堕胎药；医生差错事故必须酌情论处。</a:t>
            </a:r>
            <a:endParaRPr lang="zh-CN" altLang="en-US"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95070"/>
            <a:ext cx="10870565" cy="47783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937895" y="1517015"/>
            <a:ext cx="1026668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明朝：</a:t>
            </a:r>
            <a:r>
              <a:rPr lang="zh-CN" altLang="en-US" dirty="0">
                <a:latin typeface="微软雅黑" panose="020B0503020204020204" charset="-122"/>
                <a:ea typeface="微软雅黑" panose="020B0503020204020204" charset="-122"/>
              </a:rPr>
              <a:t>在《大明律集解附例》中明确规定：“凡庸医为人疗病，或用药饵，或用针刺有错误，不依本方因而致人身死者，官府责令别医辩验其原用药饵针刺穴道，如果系错误而无故意害人之情者以过失杀人论处。”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清朝：</a:t>
            </a:r>
            <a:r>
              <a:rPr lang="zh-CN" altLang="en-US" dirty="0">
                <a:latin typeface="微软雅黑" panose="020B0503020204020204" charset="-122"/>
                <a:ea typeface="微软雅黑" panose="020B0503020204020204" charset="-122"/>
              </a:rPr>
              <a:t>在《皇朝政典类篡》中有“医律”，《大清刑律》规定，庸医治病致死的必须经过辩验，非属故意者以过失杀人论罪，不准再行医；若故违本方，诈疗疾病以谋取财物者，迫赃，以盗窃论；因故致死及用药杀人者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中华民国时期：</a:t>
            </a:r>
            <a:r>
              <a:rPr lang="zh-CN" altLang="en-US" dirty="0">
                <a:latin typeface="微软雅黑" panose="020B0503020204020204" charset="-122"/>
                <a:ea typeface="微软雅黑" panose="020B0503020204020204" charset="-122"/>
              </a:rPr>
              <a:t>1930 年颁布了《全国海港检疫条例》，1933 年制定了《中医条例》、颁布了《县卫生行政实施办法纲要》，1945 年公布了《公立医院设置规则》等。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C00000"/>
                </a:solidFill>
                <a:latin typeface="微软雅黑" panose="020B0503020204020204" charset="-122"/>
                <a:ea typeface="微软雅黑" panose="020B0503020204020204" charset="-122"/>
              </a:rPr>
              <a:t>新中国成立后：</a:t>
            </a:r>
            <a:r>
              <a:rPr lang="zh-CN" altLang="en-US" dirty="0">
                <a:latin typeface="微软雅黑" panose="020B0503020204020204" charset="-122"/>
                <a:ea typeface="微软雅黑" panose="020B0503020204020204" charset="-122"/>
              </a:rPr>
              <a:t>中华人民共和国的成立，标志着我国卫生法律法规进入了一个崭新的时期。改革开放以来，我国社会主义法制获得空前的发展，卫生法律法规亦取得了突破性的发展。</a:t>
            </a:r>
            <a:endParaRPr lang="zh-CN" altLang="en-US" dirty="0">
              <a:latin typeface="微软雅黑" panose="020B0503020204020204" charset="-122"/>
              <a:ea typeface="微软雅黑" panose="020B0503020204020204" charset="-122"/>
            </a:endParaRPr>
          </a:p>
        </p:txBody>
      </p:sp>
      <p:sp>
        <p:nvSpPr>
          <p:cNvPr id="24" name="同心圆 262"/>
          <p:cNvSpPr/>
          <p:nvPr>
            <p:custDataLst>
              <p:tags r:id="rId2"/>
            </p:custDataLst>
          </p:nvPr>
        </p:nvSpPr>
        <p:spPr>
          <a:xfrm>
            <a:off x="633095"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3" name="同心圆 262"/>
          <p:cNvSpPr/>
          <p:nvPr>
            <p:custDataLst>
              <p:tags r:id="rId3"/>
            </p:custDataLst>
          </p:nvPr>
        </p:nvSpPr>
        <p:spPr>
          <a:xfrm>
            <a:off x="11139170" y="105473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6" name="同心圆 262"/>
          <p:cNvSpPr/>
          <p:nvPr>
            <p:custDataLst>
              <p:tags r:id="rId4"/>
            </p:custDataLst>
          </p:nvPr>
        </p:nvSpPr>
        <p:spPr>
          <a:xfrm>
            <a:off x="11337925" y="5782310"/>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7" name="同心圆 262"/>
          <p:cNvSpPr/>
          <p:nvPr>
            <p:custDataLst>
              <p:tags r:id="rId5"/>
            </p:custDataLst>
          </p:nvPr>
        </p:nvSpPr>
        <p:spPr>
          <a:xfrm>
            <a:off x="718820" y="5851525"/>
            <a:ext cx="304800" cy="30480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000000"/>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048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59" y="2935"/>
              <a:ext cx="16133" cy="5960"/>
            </a:xfrm>
            <a:prstGeom prst="rect">
              <a:avLst/>
            </a:prstGeom>
            <a:noFill/>
          </p:spPr>
          <p:txBody>
            <a:bodyPr wrap="square" rtlCol="0">
              <a:spAutoFit/>
            </a:bodyPr>
            <a:lstStyle/>
            <a:p>
              <a:pPr indent="0" algn="just" fontAlgn="auto">
                <a:lnSpc>
                  <a:spcPct val="150000"/>
                </a:lnSpc>
              </a:pPr>
              <a:r>
                <a:rPr lang="zh-CN" altLang="en-US" sz="1600" b="1">
                  <a:solidFill>
                    <a:srgbClr val="C00000"/>
                  </a:solidFill>
                  <a:latin typeface="微软雅黑" panose="020B0503020204020204" charset="-122"/>
                  <a:ea typeface="微软雅黑" panose="020B0503020204020204" charset="-122"/>
                  <a:cs typeface="微软雅黑" panose="020B0503020204020204" charset="-122"/>
                </a:rPr>
                <a:t>1950 年 10 月</a:t>
              </a:r>
              <a:r>
                <a:rPr lang="zh-CN" altLang="en-US" sz="1600">
                  <a:latin typeface="微软雅黑" panose="020B0503020204020204" charset="-122"/>
                  <a:ea typeface="微软雅黑" panose="020B0503020204020204" charset="-122"/>
                  <a:cs typeface="微软雅黑" panose="020B0503020204020204" charset="-122"/>
                </a:rPr>
                <a:t>，中央人民政府政务院发出了《关于发动秋季种痘的通知》，</a:t>
              </a:r>
              <a:r>
                <a:rPr lang="zh-CN" altLang="en-US" sz="1600" b="1">
                  <a:solidFill>
                    <a:srgbClr val="C00000"/>
                  </a:solidFill>
                  <a:latin typeface="微软雅黑" panose="020B0503020204020204" charset="-122"/>
                  <a:ea typeface="微软雅黑" panose="020B0503020204020204" charset="-122"/>
                  <a:cs typeface="微软雅黑" panose="020B0503020204020204" charset="-122"/>
                </a:rPr>
                <a:t>11 月</a:t>
              </a:r>
              <a:r>
                <a:rPr lang="zh-CN" altLang="en-US" sz="1600">
                  <a:latin typeface="微软雅黑" panose="020B0503020204020204" charset="-122"/>
                  <a:ea typeface="微软雅黑" panose="020B0503020204020204" charset="-122"/>
                  <a:cs typeface="微软雅黑" panose="020B0503020204020204" charset="-122"/>
                </a:rPr>
                <a:t>发出《关于进出口船舶船员旅客行李检查暂行规则的通令》，经政务院核准由原卫生部颁布《管理麻醉药品暂行条例》，</a:t>
              </a:r>
              <a:r>
                <a:rPr lang="zh-CN" altLang="en-US" sz="1600" b="1">
                  <a:solidFill>
                    <a:srgbClr val="C00000"/>
                  </a:solidFill>
                  <a:latin typeface="微软雅黑" panose="020B0503020204020204" charset="-122"/>
                  <a:ea typeface="微软雅黑" panose="020B0503020204020204" charset="-122"/>
                  <a:cs typeface="微软雅黑" panose="020B0503020204020204" charset="-122"/>
                </a:rPr>
                <a:t>12 月</a:t>
              </a:r>
              <a:r>
                <a:rPr lang="zh-CN" altLang="en-US" sz="1600">
                  <a:latin typeface="微软雅黑" panose="020B0503020204020204" charset="-122"/>
                  <a:ea typeface="微软雅黑" panose="020B0503020204020204" charset="-122"/>
                  <a:cs typeface="微软雅黑" panose="020B0503020204020204" charset="-122"/>
                </a:rPr>
                <a:t>原卫生部公布《交通检疫暂行办法》。同年，原卫生部颁布了《工厂卫生暂行条例》《医师暂行条例》《中医师暂行条例》《药师暂行条例》等。</a:t>
              </a:r>
              <a:r>
                <a:rPr lang="zh-CN" altLang="en-US" sz="1600" b="1">
                  <a:solidFill>
                    <a:srgbClr val="2E75B6"/>
                  </a:solidFill>
                  <a:latin typeface="微软雅黑" panose="020B0503020204020204" charset="-122"/>
                  <a:ea typeface="微软雅黑" panose="020B0503020204020204" charset="-122"/>
                  <a:cs typeface="微软雅黑" panose="020B0503020204020204" charset="-122"/>
                </a:rPr>
                <a:t>1952 年 2 月</a:t>
              </a:r>
              <a:r>
                <a:rPr lang="zh-CN" altLang="en-US" sz="1600">
                  <a:latin typeface="微软雅黑" panose="020B0503020204020204" charset="-122"/>
                  <a:ea typeface="微软雅黑" panose="020B0503020204020204" charset="-122"/>
                  <a:cs typeface="微软雅黑" panose="020B0503020204020204" charset="-122"/>
                </a:rPr>
                <a:t>，原卫生部发布了《民用航空检疫暂行办法》。</a:t>
              </a:r>
              <a:r>
                <a:rPr lang="zh-CN" altLang="en-US" sz="1600" b="1">
                  <a:solidFill>
                    <a:schemeClr val="accent4"/>
                  </a:solidFill>
                  <a:latin typeface="微软雅黑" panose="020B0503020204020204" charset="-122"/>
                  <a:ea typeface="微软雅黑" panose="020B0503020204020204" charset="-122"/>
                  <a:cs typeface="微软雅黑" panose="020B0503020204020204" charset="-122"/>
                </a:rPr>
                <a:t>1955 年</a:t>
              </a:r>
              <a:r>
                <a:rPr lang="zh-CN" altLang="en-US" sz="1600">
                  <a:latin typeface="微软雅黑" panose="020B0503020204020204" charset="-122"/>
                  <a:ea typeface="微软雅黑" panose="020B0503020204020204" charset="-122"/>
                  <a:cs typeface="微软雅黑" panose="020B0503020204020204" charset="-122"/>
                </a:rPr>
                <a:t>，原卫生部颁发了《传染病管理办法》。</a:t>
              </a:r>
              <a:r>
                <a:rPr lang="zh-CN" altLang="en-US" sz="1600" b="1">
                  <a:solidFill>
                    <a:schemeClr val="accent2">
                      <a:lumMod val="75000"/>
                    </a:schemeClr>
                  </a:solidFill>
                  <a:latin typeface="微软雅黑" panose="020B0503020204020204" charset="-122"/>
                  <a:ea typeface="微软雅黑" panose="020B0503020204020204" charset="-122"/>
                  <a:cs typeface="微软雅黑" panose="020B0503020204020204" charset="-122"/>
                </a:rPr>
                <a:t>1956 年</a:t>
              </a:r>
              <a:r>
                <a:rPr lang="zh-CN" altLang="en-US" sz="1600">
                  <a:latin typeface="微软雅黑" panose="020B0503020204020204" charset="-122"/>
                  <a:ea typeface="微软雅黑" panose="020B0503020204020204" charset="-122"/>
                  <a:cs typeface="微软雅黑" panose="020B0503020204020204" charset="-122"/>
                </a:rPr>
                <a:t>，原卫生部拟定了《国家卫生技术人员职务名称和职务晋升暂行条例（草案）》《工业企业设计暂行卫生标准》。</a:t>
              </a:r>
              <a:r>
                <a:rPr lang="zh-CN" altLang="en-US" sz="1600" b="1">
                  <a:solidFill>
                    <a:schemeClr val="accent6">
                      <a:lumMod val="50000"/>
                    </a:schemeClr>
                  </a:solidFill>
                  <a:latin typeface="微软雅黑" panose="020B0503020204020204" charset="-122"/>
                  <a:ea typeface="微软雅黑" panose="020B0503020204020204" charset="-122"/>
                  <a:cs typeface="微软雅黑" panose="020B0503020204020204" charset="-122"/>
                </a:rPr>
                <a:t>1957 年</a:t>
              </a:r>
              <a:r>
                <a:rPr lang="zh-CN" altLang="en-US" sz="1600">
                  <a:latin typeface="微软雅黑" panose="020B0503020204020204" charset="-122"/>
                  <a:ea typeface="微软雅黑" panose="020B0503020204020204" charset="-122"/>
                  <a:cs typeface="微软雅黑" panose="020B0503020204020204" charset="-122"/>
                </a:rPr>
                <a:t>，原卫生部公布了《职业病范围和职业病患者处理办法的规定》等。同年 12 月，第一届全国人民代表大会常务委员会第 88 次会议通过，同日由国家主席令公布了《中华人民共和国国境卫生检疫条例》。经国务院批准，原卫生部公布了《中华人民共和国国境卫生检疫条例实施细则》。</a:t>
              </a:r>
              <a:r>
                <a:rPr lang="zh-CN" altLang="en-US" sz="1600" b="1">
                  <a:solidFill>
                    <a:schemeClr val="accent2">
                      <a:lumMod val="75000"/>
                    </a:schemeClr>
                  </a:solidFill>
                  <a:latin typeface="微软雅黑" panose="020B0503020204020204" charset="-122"/>
                  <a:ea typeface="微软雅黑" panose="020B0503020204020204" charset="-122"/>
                  <a:cs typeface="微软雅黑" panose="020B0503020204020204" charset="-122"/>
                </a:rPr>
                <a:t>1963 年</a:t>
              </a:r>
              <a:r>
                <a:rPr lang="zh-CN" altLang="en-US" sz="1600">
                  <a:latin typeface="微软雅黑" panose="020B0503020204020204" charset="-122"/>
                  <a:ea typeface="微软雅黑" panose="020B0503020204020204" charset="-122"/>
                  <a:cs typeface="微软雅黑" panose="020B0503020204020204" charset="-122"/>
                </a:rPr>
                <a:t>，经国务院批准，由原卫生部、化工部、商业部颁布了《关于加强药政管理的若干规定》。</a:t>
              </a:r>
              <a:r>
                <a:rPr lang="zh-CN" altLang="en-US" sz="1600" b="1">
                  <a:solidFill>
                    <a:schemeClr val="accent1">
                      <a:lumMod val="50000"/>
                    </a:schemeClr>
                  </a:solidFill>
                  <a:latin typeface="微软雅黑" panose="020B0503020204020204" charset="-122"/>
                  <a:ea typeface="微软雅黑" panose="020B0503020204020204" charset="-122"/>
                  <a:cs typeface="微软雅黑" panose="020B0503020204020204" charset="-122"/>
                </a:rPr>
                <a:t>1964 年</a:t>
              </a:r>
              <a:r>
                <a:rPr lang="zh-CN" altLang="en-US" sz="1600">
                  <a:latin typeface="微软雅黑" panose="020B0503020204020204" charset="-122"/>
                  <a:ea typeface="微软雅黑" panose="020B0503020204020204" charset="-122"/>
                  <a:cs typeface="微软雅黑" panose="020B0503020204020204" charset="-122"/>
                </a:rPr>
                <a:t>，国务院转发了原卫生部的《食品卫生管理试行条例》。</a:t>
              </a:r>
              <a:endParaRPr lang="zh-CN" altLang="en-US" sz="160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10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0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1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2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2.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142.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4*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143.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1_1"/>
  <p:tag name="KSO_WM_UNIT_ID" val="diagram20187904_4*l_h_a*1_1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5"/>
  <p:tag name="KSO_WM_UNIT_TEXT_FILL_TYPE" val="1"/>
  <p:tag name="KSO_WM_UNIT_USESOURCEFORMAT_APPLY" val="1"/>
</p:tagLst>
</file>

<file path=ppt/tags/tag144.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4*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4_1"/>
  <p:tag name="KSO_WM_UNIT_ID" val="diagram20187904_4*l_h_a*1_4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7"/>
  <p:tag name="KSO_WM_UNIT_TEXT_FILL_TYPE" val="1"/>
  <p:tag name="KSO_WM_UNIT_USESOURCEFORMAT_APPLY" val="1"/>
</p:tagLst>
</file>

<file path=ppt/tags/tag146.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4*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7"/>
  <p:tag name="KSO_WM_UNIT_TEXT_FILL_TYPE" val="1"/>
  <p:tag name="KSO_WM_UNIT_USESOURCEFORMAT_APPLY" val="1"/>
</p:tagLst>
</file>

<file path=ppt/tags/tag147.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4*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148.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2_1"/>
  <p:tag name="KSO_WM_UNIT_ID" val="diagram20187904_4*l_h_a*1_2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6"/>
  <p:tag name="KSO_WM_UNIT_TEXT_FILL_TYPE" val="1"/>
  <p:tag name="KSO_WM_UNIT_USESOURCEFORMAT_APPLY" val="1"/>
</p:tagLst>
</file>

<file path=ppt/tags/tag149.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4*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0.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5_1"/>
  <p:tag name="KSO_WM_UNIT_ID" val="diagram20187904_4*l_h_a*1_5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8"/>
  <p:tag name="KSO_WM_UNIT_TEXT_FILL_TYPE" val="1"/>
  <p:tag name="KSO_WM_UNIT_USESOURCEFORMAT_APPLY" val="1"/>
</p:tagLst>
</file>

<file path=ppt/tags/tag15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4*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54.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55.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56.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59.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0.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61.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64.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65.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66.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69.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0.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71.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74.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175.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176.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1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1"/>
  <p:tag name="KSO_WM_UNIT_ID" val="diagram20201612_1*h_i*1_1"/>
  <p:tag name="KSO_WM_TEMPLATE_CATEGORY" val="diagram"/>
  <p:tag name="KSO_WM_TEMPLATE_INDEX" val="20201612"/>
  <p:tag name="KSO_WM_UNIT_LAYERLEVEL" val="1_1"/>
  <p:tag name="KSO_WM_TAG_VERSION" val="1.0"/>
  <p:tag name="KSO_WM_BEAUTIFY_FLAG" val="#wm#"/>
</p:tagLst>
</file>

<file path=ppt/tags/tag1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2"/>
  <p:tag name="KSO_WM_UNIT_ID" val="diagram20201612_1*h_i*1_2"/>
  <p:tag name="KSO_WM_TEMPLATE_CATEGORY" val="diagram"/>
  <p:tag name="KSO_WM_TEMPLATE_INDEX" val="20201612"/>
  <p:tag name="KSO_WM_UNIT_LAYERLEVEL" val="1_1"/>
  <p:tag name="KSO_WM_TAG_VERSION" val="1.0"/>
  <p:tag name="KSO_WM_BEAUTIFY_FLAG" val="#wm#"/>
</p:tagLst>
</file>

<file path=ppt/tags/tag195.xml><?xml version="1.0" encoding="utf-8"?>
<p:tagLst xmlns:p="http://schemas.openxmlformats.org/presentationml/2006/main">
  <p:tag name="KSO_WM_UNIT_DIAGRAM_MODELTYPE" val="stripeEnum"/>
  <p:tag name="KSO_WM_UNIT_ISCONTENTSTITLE" val="0"/>
  <p:tag name="KSO_WM_UNIT_PRESET_TEXT" val="01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1_1"/>
  <p:tag name="KSO_WM_UNIT_ID" val="diagram20201612_1*h_a*1_1"/>
  <p:tag name="KSO_WM_TEMPLATE_CATEGORY" val="diagram"/>
  <p:tag name="KSO_WM_TEMPLATE_INDEX" val="20201612"/>
  <p:tag name="KSO_WM_UNIT_LAYERLEVEL" val="1_1"/>
  <p:tag name="KSO_WM_TAG_VERSION" val="1.0"/>
  <p:tag name="KSO_WM_BEAUTIFY_FLAG" val="#wm#"/>
</p:tagLst>
</file>

<file path=ppt/tags/tag196.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diagram20201612_1*h_f*1_1"/>
  <p:tag name="KSO_WM_TEMPLATE_CATEGORY" val="diagram"/>
  <p:tag name="KSO_WM_TEMPLATE_INDEX" val="20201612"/>
  <p:tag name="KSO_WM_UNIT_LAYERLEVEL" val="1_1"/>
  <p:tag name="KSO_WM_TAG_VERSION" val="1.0"/>
  <p:tag name="KSO_WM_BEAUTIFY_FLAG" val="#wm#"/>
</p:tagLst>
</file>

<file path=ppt/tags/tag1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198.xml><?xml version="1.0" encoding="utf-8"?>
<p:tagLst xmlns:p="http://schemas.openxmlformats.org/presentationml/2006/main">
  <p:tag name="KSO_WM_UNIT_DIAGRAM_MODELTYPE" val="stripeEnum"/>
  <p:tag name="KSO_WM_UNIT_ISCONTENTSTITLE" val="0"/>
  <p:tag name="KSO_WM_UNIT_PRESET_TEXT" val="02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2_1"/>
  <p:tag name="KSO_WM_UNIT_ID" val="diagram20201612_1*h_a*2_1"/>
  <p:tag name="KSO_WM_TEMPLATE_CATEGORY" val="diagram"/>
  <p:tag name="KSO_WM_TEMPLATE_INDEX" val="20201612"/>
  <p:tag name="KSO_WM_UNIT_LAYERLEVEL" val="1_1"/>
  <p:tag name="KSO_WM_TAG_VERSION" val="1.0"/>
  <p:tag name="KSO_WM_BEAUTIFY_FLAG" val="#wm#"/>
</p:tagLst>
</file>

<file path=ppt/tags/tag199.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2_1"/>
  <p:tag name="KSO_WM_UNIT_ID" val="diagram20201612_1*h_f*2_1"/>
  <p:tag name="KSO_WM_TEMPLATE_CATEGORY" val="diagram"/>
  <p:tag name="KSO_WM_TEMPLATE_INDEX" val="20201612"/>
  <p:tag name="KSO_WM_UNIT_LAYERLEVEL" val="1_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0.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1_1"/>
  <p:tag name="KSO_WM_UNIT_ID" val="diagram20201612_1*h_d*1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2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2"/>
  <p:tag name="KSO_WM_UNIT_ID" val="diagram20201612_1*h_i*2_2"/>
  <p:tag name="KSO_WM_TEMPLATE_CATEGORY" val="diagram"/>
  <p:tag name="KSO_WM_TEMPLATE_INDEX" val="20201612"/>
  <p:tag name="KSO_WM_UNIT_LAYERLEVEL" val="1_1"/>
  <p:tag name="KSO_WM_TAG_VERSION" val="1.0"/>
  <p:tag name="KSO_WM_BEAUTIFY_FLAG" val="#wm#"/>
</p:tagLst>
</file>

<file path=ppt/tags/tag202.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2_1"/>
  <p:tag name="KSO_WM_UNIT_ID" val="diagram20201612_1*h_d*2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2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5.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207.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209.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10.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211.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213.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215.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20.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30.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40.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50.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BEAUTIFY_FLAG" val="#wm#"/>
  <p:tag name="KSO_WM_TEMPLATE_CATEGORY" val="custom"/>
  <p:tag name="KSO_WM_TEMPLATE_INDEX" val="20191204"/>
</p:tagLst>
</file>

<file path=ppt/tags/tag2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35.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6.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37.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8.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39.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6"/>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4*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4*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4*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4*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4*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4*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87725_4*i*2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87725_4*i*2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87725_4*i*2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87725_4*i*2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87725_4*i*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87725_4*i*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87725_4*i*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87725_4*i*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87725_4*i*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4*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4*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4*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4*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4*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4*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4*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4*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4*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4*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4*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4*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4*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3_1"/>
  <p:tag name="KSO_WM_UNIT_ID" val="diagram20187725_4*l_h_f*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72.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2_1"/>
  <p:tag name="KSO_WM_UNIT_ID" val="diagram20187725_4*l_h_f*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73.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725_4*l_h_i*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725_4*l_h_i*1_3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725_4*l_h_i*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84.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8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89.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4.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6.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6975</Words>
  <Application>WPS 演示</Application>
  <PresentationFormat>自定义</PresentationFormat>
  <Paragraphs>342</Paragraphs>
  <Slides>36</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36</vt:i4>
      </vt:variant>
    </vt:vector>
  </HeadingPairs>
  <TitlesOfParts>
    <vt:vector size="51" baseType="lpstr">
      <vt:lpstr>Arial</vt:lpstr>
      <vt:lpstr>宋体</vt:lpstr>
      <vt:lpstr>Wingdings</vt:lpstr>
      <vt:lpstr>黑体</vt:lpstr>
      <vt:lpstr>微软雅黑</vt:lpstr>
      <vt:lpstr>华文细黑</vt:lpstr>
      <vt:lpstr>字魂70号-灵悦黑体</vt:lpstr>
      <vt:lpstr>Segoe UI</vt:lpstr>
      <vt:lpstr>隶书</vt:lpstr>
      <vt:lpstr>Arial Unicode MS</vt:lpstr>
      <vt:lpstr>Calibri</vt:lpstr>
      <vt:lpstr>等线</vt:lpstr>
      <vt:lpstr>思源黑体</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240</cp:revision>
  <dcterms:created xsi:type="dcterms:W3CDTF">2019-11-11T13:37:00Z</dcterms:created>
  <dcterms:modified xsi:type="dcterms:W3CDTF">2022-02-20T01:10:51Z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